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18" r:id="rId2"/>
    <p:sldId id="329" r:id="rId3"/>
    <p:sldId id="340" r:id="rId4"/>
    <p:sldId id="339" r:id="rId5"/>
    <p:sldId id="344" r:id="rId6"/>
    <p:sldId id="341" r:id="rId7"/>
    <p:sldId id="342" r:id="rId8"/>
    <p:sldId id="343" r:id="rId9"/>
    <p:sldId id="345" r:id="rId10"/>
    <p:sldId id="347" r:id="rId11"/>
    <p:sldId id="348" r:id="rId12"/>
    <p:sldId id="353" r:id="rId13"/>
    <p:sldId id="349" r:id="rId14"/>
    <p:sldId id="350" r:id="rId15"/>
    <p:sldId id="351" r:id="rId16"/>
    <p:sldId id="352" r:id="rId17"/>
    <p:sldId id="354" r:id="rId18"/>
    <p:sldId id="357" r:id="rId19"/>
    <p:sldId id="356" r:id="rId20"/>
    <p:sldId id="358" r:id="rId21"/>
    <p:sldId id="359" r:id="rId22"/>
    <p:sldId id="360" r:id="rId23"/>
    <p:sldId id="333" r:id="rId24"/>
    <p:sldId id="332" r:id="rId25"/>
    <p:sldId id="363" r:id="rId26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030" userDrawn="1">
          <p15:clr>
            <a:srgbClr val="A4A3A4"/>
          </p15:clr>
        </p15:guide>
        <p15:guide id="3" orient="horz" pos="1152" userDrawn="1">
          <p15:clr>
            <a:srgbClr val="A4A3A4"/>
          </p15:clr>
        </p15:guide>
        <p15:guide id="4" orient="horz" pos="1018" userDrawn="1">
          <p15:clr>
            <a:srgbClr val="A4A3A4"/>
          </p15:clr>
        </p15:guide>
        <p15:guide id="5" orient="horz" pos="3886" userDrawn="1">
          <p15:clr>
            <a:srgbClr val="A4A3A4"/>
          </p15:clr>
        </p15:guide>
        <p15:guide id="6" orient="horz" pos="2928" userDrawn="1">
          <p15:clr>
            <a:srgbClr val="A4A3A4"/>
          </p15:clr>
        </p15:guide>
        <p15:guide id="7" orient="horz" pos="3072" userDrawn="1">
          <p15:clr>
            <a:srgbClr val="A4A3A4"/>
          </p15:clr>
        </p15:guide>
        <p15:guide id="8" orient="horz" pos="407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959" userDrawn="1">
          <p15:clr>
            <a:srgbClr val="A4A3A4"/>
          </p15:clr>
        </p15:guide>
        <p15:guide id="11" pos="7153" userDrawn="1">
          <p15:clr>
            <a:srgbClr val="A4A3A4"/>
          </p15:clr>
        </p15:guide>
        <p15:guide id="12" pos="671" userDrawn="1">
          <p15:clr>
            <a:srgbClr val="A4A3A4"/>
          </p15:clr>
        </p15:guide>
        <p15:guide id="13" pos="4992" userDrawn="1">
          <p15:clr>
            <a:srgbClr val="A4A3A4"/>
          </p15:clr>
        </p15:guide>
        <p15:guide id="14" pos="70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2BD028-7DC9-574E-A54E-BB3A405FC52D}" v="56" dt="2024-06-10T15:20:07.427"/>
  </p1510:revLst>
</p1510:revInfo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19" autoAdjust="0"/>
    <p:restoredTop sz="95606" autoAdjust="0"/>
  </p:normalViewPr>
  <p:slideViewPr>
    <p:cSldViewPr showGuides="1">
      <p:cViewPr varScale="1">
        <p:scale>
          <a:sx n="141" d="100"/>
          <a:sy n="141" d="100"/>
        </p:scale>
        <p:origin x="1032" y="184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40"/>
        <p:guide pos="959"/>
        <p:guide pos="7153"/>
        <p:guide pos="671"/>
        <p:guide pos="4992"/>
        <p:guide pos="70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BA91F1-7E8C-41C9-A838-D658A98417D5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A97DD9A-212E-426A-9594-7FEEEC4E1E2E}">
      <dgm:prSet phldrT="[Text]"/>
      <dgm:spPr/>
      <dgm:t>
        <a:bodyPr/>
        <a:lstStyle/>
        <a:p>
          <a:r>
            <a:rPr lang="en-US" b="1" dirty="0"/>
            <a:t>Step 1 | Load Libraries and Data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CFB8B198-74C4-4710-BA7C-5F16A52BB9D3}" type="parTrans" cxnId="{6EE1A5DD-79E9-4FC2-BFBE-DA7B4C71D980}">
      <dgm:prSet/>
      <dgm:spPr/>
      <dgm:t>
        <a:bodyPr/>
        <a:lstStyle/>
        <a:p>
          <a:endParaRPr lang="en-US"/>
        </a:p>
      </dgm:t>
    </dgm:pt>
    <dgm:pt modelId="{A822033B-D112-4812-B9AC-0AEDBC4B3389}" type="sibTrans" cxnId="{6EE1A5DD-79E9-4FC2-BFBE-DA7B4C71D980}">
      <dgm:prSet/>
      <dgm:spPr/>
      <dgm:t>
        <a:bodyPr/>
        <a:lstStyle/>
        <a:p>
          <a:endParaRPr lang="en-US"/>
        </a:p>
      </dgm:t>
    </dgm:pt>
    <dgm:pt modelId="{B7F093E9-7C2E-44B4-8B3B-6CBE0FE3E35E}">
      <dgm:prSet phldrT="[Text]"/>
      <dgm:spPr/>
      <dgm:t>
        <a:bodyPr/>
        <a:lstStyle/>
        <a:p>
          <a:r>
            <a:rPr lang="en-US" b="1" dirty="0"/>
            <a:t>Step 2 | Exploratory Data Analysis (EDA)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975EB889-7FE2-4B31-A57C-D6644EDC0C5B}" type="parTrans" cxnId="{05382DB0-93E0-41A2-9F05-DBE0C57CD836}">
      <dgm:prSet/>
      <dgm:spPr/>
      <dgm:t>
        <a:bodyPr/>
        <a:lstStyle/>
        <a:p>
          <a:endParaRPr lang="en-US"/>
        </a:p>
      </dgm:t>
    </dgm:pt>
    <dgm:pt modelId="{A2D02C68-2709-4715-A187-1730828C882F}" type="sibTrans" cxnId="{05382DB0-93E0-41A2-9F05-DBE0C57CD836}">
      <dgm:prSet/>
      <dgm:spPr/>
      <dgm:t>
        <a:bodyPr/>
        <a:lstStyle/>
        <a:p>
          <a:endParaRPr lang="en-US"/>
        </a:p>
      </dgm:t>
    </dgm:pt>
    <dgm:pt modelId="{9767D06C-E342-4313-B844-7CBE4BE72372}">
      <dgm:prSet phldrT="[Text]"/>
      <dgm:spPr/>
      <dgm:t>
        <a:bodyPr/>
        <a:lstStyle/>
        <a:p>
          <a:r>
            <a:rPr lang="en-US" b="1" dirty="0"/>
            <a:t>Step 3 | Data Analysis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07642ABB-36AA-4345-A138-3BA34143FF70}" type="parTrans" cxnId="{1F9E31E8-2B2E-4F8E-AA9B-B5366FE84796}">
      <dgm:prSet/>
      <dgm:spPr/>
      <dgm:t>
        <a:bodyPr/>
        <a:lstStyle/>
        <a:p>
          <a:endParaRPr lang="en-US"/>
        </a:p>
      </dgm:t>
    </dgm:pt>
    <dgm:pt modelId="{5B3210CA-F7F6-43EC-9250-21702872AB7F}" type="sibTrans" cxnId="{1F9E31E8-2B2E-4F8E-AA9B-B5366FE84796}">
      <dgm:prSet/>
      <dgm:spPr/>
      <dgm:t>
        <a:bodyPr/>
        <a:lstStyle/>
        <a:p>
          <a:endParaRPr lang="en-US"/>
        </a:p>
      </dgm:t>
    </dgm:pt>
    <dgm:pt modelId="{45D65E2E-57FB-46B9-A23E-155578272902}">
      <dgm:prSet phldrT="[Text]"/>
      <dgm:spPr/>
      <dgm:t>
        <a:bodyPr/>
        <a:lstStyle/>
        <a:p>
          <a:pPr indent="-129150"/>
          <a:r>
            <a:rPr lang="en-GB" dirty="0"/>
            <a:t>Imported required libraries in python required for data analysis, manipulation and visualization.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Step 1 task"/>
        </a:ext>
      </dgm:extLst>
    </dgm:pt>
    <dgm:pt modelId="{D504A610-38C8-4BDE-BB8B-E71AB9A63BD2}" type="parTrans" cxnId="{FE68F8E0-776A-49A3-8850-D44015EFEFE4}">
      <dgm:prSet/>
      <dgm:spPr/>
      <dgm:t>
        <a:bodyPr/>
        <a:lstStyle/>
        <a:p>
          <a:endParaRPr lang="en-US"/>
        </a:p>
      </dgm:t>
    </dgm:pt>
    <dgm:pt modelId="{C35F0E74-D801-4FFD-B331-4EF428DDF3B5}" type="sibTrans" cxnId="{FE68F8E0-776A-49A3-8850-D44015EFEFE4}">
      <dgm:prSet/>
      <dgm:spPr/>
      <dgm:t>
        <a:bodyPr/>
        <a:lstStyle/>
        <a:p>
          <a:endParaRPr lang="en-US"/>
        </a:p>
      </dgm:t>
    </dgm:pt>
    <dgm:pt modelId="{3D6FB82D-8702-4FD5-B446-B15492C8E8D3}">
      <dgm:prSet phldrT="[Text]"/>
      <dgm:spPr/>
      <dgm:t>
        <a:bodyPr/>
        <a:lstStyle/>
        <a:p>
          <a:pPr indent="-129150"/>
          <a:r>
            <a:rPr lang="en-GB" dirty="0"/>
            <a:t>Checked for null values.
About 0.2% of the rows had no data in it, and hence were dropped.
Examined the dataset for outliers.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Step 2 task"/>
        </a:ext>
      </dgm:extLst>
    </dgm:pt>
    <dgm:pt modelId="{01064A5F-A089-4040-BEA5-E691D4390BDE}" type="parTrans" cxnId="{8C4DF61B-AB41-4B3C-AC5A-E6632D6E5366}">
      <dgm:prSet/>
      <dgm:spPr/>
      <dgm:t>
        <a:bodyPr/>
        <a:lstStyle/>
        <a:p>
          <a:endParaRPr lang="en-US"/>
        </a:p>
      </dgm:t>
    </dgm:pt>
    <dgm:pt modelId="{C0A9B8D0-1A45-4904-98C0-4C9491006681}" type="sibTrans" cxnId="{8C4DF61B-AB41-4B3C-AC5A-E6632D6E5366}">
      <dgm:prSet/>
      <dgm:spPr/>
      <dgm:t>
        <a:bodyPr/>
        <a:lstStyle/>
        <a:p>
          <a:endParaRPr lang="en-US"/>
        </a:p>
      </dgm:t>
    </dgm:pt>
    <dgm:pt modelId="{4AD13E16-C8EF-4219-ADEC-3EFA367F63FB}">
      <dgm:prSet phldrT="[Text]" custT="1"/>
      <dgm:spPr/>
      <dgm:t>
        <a:bodyPr/>
        <a:lstStyle/>
        <a:p>
          <a:pPr marL="57150" lvl="1" indent="-129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rgbClr val="303030">
                  <a:hueOff val="0"/>
                  <a:satOff val="0"/>
                  <a:lumOff val="0"/>
                  <a:alphaOff val="0"/>
                </a:srgbClr>
              </a:solidFill>
              <a:latin typeface="Cambria"/>
              <a:ea typeface="+mn-ea"/>
              <a:cs typeface="+mn-cs"/>
            </a:rPr>
            <a:t>Calculated Daily returns, Cumulative returns, Sharpe ratio, Portfolio risk, and ROI.
Identified the top-performing stocks.
Discovered stocks with over 80% returns in the last five years.</a:t>
          </a:r>
          <a:endParaRPr lang="en-US" sz="1100" kern="1200" dirty="0">
            <a:solidFill>
              <a:srgbClr val="303030">
                <a:hueOff val="0"/>
                <a:satOff val="0"/>
                <a:lumOff val="0"/>
                <a:alphaOff val="0"/>
              </a:srgbClr>
            </a:solidFill>
            <a:latin typeface="Cambria"/>
            <a:ea typeface="+mn-ea"/>
            <a:cs typeface="+mn-cs"/>
          </a:endParaRPr>
        </a:p>
      </dgm:t>
      <dgm:extLst>
        <a:ext uri="{E40237B7-FDA0-4F09-8148-C483321AD2D9}">
          <dgm14:cNvPr xmlns:dgm14="http://schemas.microsoft.com/office/drawing/2010/diagram" id="0" name="" title="Step 3 task"/>
        </a:ext>
      </dgm:extLst>
    </dgm:pt>
    <dgm:pt modelId="{C2D82D0B-71BA-449B-9321-1F02F63BBED8}" type="parTrans" cxnId="{359D3EBF-2FA2-42B9-BDAA-062B1B914EC4}">
      <dgm:prSet/>
      <dgm:spPr/>
      <dgm:t>
        <a:bodyPr/>
        <a:lstStyle/>
        <a:p>
          <a:endParaRPr lang="en-US"/>
        </a:p>
      </dgm:t>
    </dgm:pt>
    <dgm:pt modelId="{7C9354BF-915D-40A9-977F-DCD4C79AE9A4}" type="sibTrans" cxnId="{359D3EBF-2FA2-42B9-BDAA-062B1B914EC4}">
      <dgm:prSet/>
      <dgm:spPr/>
      <dgm:t>
        <a:bodyPr/>
        <a:lstStyle/>
        <a:p>
          <a:endParaRPr lang="en-US"/>
        </a:p>
      </dgm:t>
    </dgm:pt>
    <dgm:pt modelId="{35185806-E1A7-1543-925D-1771494E4215}">
      <dgm:prSet phldrT="[Text]"/>
      <dgm:spPr/>
      <dgm:t>
        <a:bodyPr/>
        <a:lstStyle/>
        <a:p>
          <a:pPr indent="-129150"/>
          <a:r>
            <a:rPr lang="en-US" dirty="0"/>
            <a:t>Imported CSV files with stocks data segregated based on Industry/Sectors.</a:t>
          </a:r>
        </a:p>
      </dgm:t>
    </dgm:pt>
    <dgm:pt modelId="{E946B3FF-251F-1C49-B25C-06752C7A2C5E}" type="parTrans" cxnId="{7BE9F424-110B-024E-8EA5-3F66F16AF24B}">
      <dgm:prSet/>
      <dgm:spPr/>
      <dgm:t>
        <a:bodyPr/>
        <a:lstStyle/>
        <a:p>
          <a:endParaRPr lang="en-GB"/>
        </a:p>
      </dgm:t>
    </dgm:pt>
    <dgm:pt modelId="{AB1B54A6-11AF-F344-869E-E7A1AC56F72D}" type="sibTrans" cxnId="{7BE9F424-110B-024E-8EA5-3F66F16AF24B}">
      <dgm:prSet/>
      <dgm:spPr/>
      <dgm:t>
        <a:bodyPr/>
        <a:lstStyle/>
        <a:p>
          <a:endParaRPr lang="en-GB"/>
        </a:p>
      </dgm:t>
    </dgm:pt>
    <dgm:pt modelId="{B25DAF8A-6EAF-724C-A397-CE6E55A2EF8C}">
      <dgm:prSet/>
      <dgm:spPr/>
      <dgm:t>
        <a:bodyPr/>
        <a:lstStyle/>
        <a:p>
          <a:r>
            <a:rPr lang="en-GB" b="1" dirty="0"/>
            <a:t>Step 4 | Stock selection</a:t>
          </a:r>
        </a:p>
      </dgm:t>
    </dgm:pt>
    <dgm:pt modelId="{F2EF6415-BE13-3848-A502-C31AEBE8D60A}" type="parTrans" cxnId="{C53F7549-E18F-E746-B58E-3C7C503756A2}">
      <dgm:prSet/>
      <dgm:spPr/>
      <dgm:t>
        <a:bodyPr/>
        <a:lstStyle/>
        <a:p>
          <a:endParaRPr lang="en-GB"/>
        </a:p>
      </dgm:t>
    </dgm:pt>
    <dgm:pt modelId="{77A602A2-8AF7-734B-954C-9B1744F60CDA}" type="sibTrans" cxnId="{C53F7549-E18F-E746-B58E-3C7C503756A2}">
      <dgm:prSet/>
      <dgm:spPr/>
      <dgm:t>
        <a:bodyPr/>
        <a:lstStyle/>
        <a:p>
          <a:endParaRPr lang="en-GB"/>
        </a:p>
      </dgm:t>
    </dgm:pt>
    <dgm:pt modelId="{EA1D8487-C2AA-C247-9F42-03F6720E46DF}">
      <dgm:prSet phldrT="[Text]" custT="1"/>
      <dgm:spPr/>
      <dgm:t>
        <a:bodyPr/>
        <a:lstStyle/>
        <a:p>
          <a:pPr marL="57150" lvl="1" indent="-129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rgbClr val="303030">
                  <a:hueOff val="0"/>
                  <a:satOff val="0"/>
                  <a:lumOff val="0"/>
                  <a:alphaOff val="0"/>
                </a:srgbClr>
              </a:solidFill>
              <a:latin typeface="Cambria"/>
              <a:ea typeface="+mn-ea"/>
              <a:cs typeface="+mn-cs"/>
            </a:rPr>
            <a:t>Performed sector-wise analysis to get a better view of each sector.</a:t>
          </a:r>
          <a:endParaRPr lang="en-US" sz="1100" kern="1200" dirty="0">
            <a:solidFill>
              <a:srgbClr val="303030">
                <a:hueOff val="0"/>
                <a:satOff val="0"/>
                <a:lumOff val="0"/>
                <a:alphaOff val="0"/>
              </a:srgbClr>
            </a:solidFill>
            <a:latin typeface="Cambria"/>
            <a:ea typeface="+mn-ea"/>
            <a:cs typeface="+mn-cs"/>
          </a:endParaRPr>
        </a:p>
      </dgm:t>
    </dgm:pt>
    <dgm:pt modelId="{4785FB43-1B5C-2E4D-AFAD-940AC34063D2}" type="parTrans" cxnId="{3634F25B-C0E0-9D4A-B3BE-8D61BCE37B41}">
      <dgm:prSet/>
      <dgm:spPr/>
      <dgm:t>
        <a:bodyPr/>
        <a:lstStyle/>
        <a:p>
          <a:endParaRPr lang="en-GB"/>
        </a:p>
      </dgm:t>
    </dgm:pt>
    <dgm:pt modelId="{A2E4CE38-B9D5-1241-97D3-39FB3E7D89F0}" type="sibTrans" cxnId="{3634F25B-C0E0-9D4A-B3BE-8D61BCE37B41}">
      <dgm:prSet/>
      <dgm:spPr/>
      <dgm:t>
        <a:bodyPr/>
        <a:lstStyle/>
        <a:p>
          <a:endParaRPr lang="en-GB"/>
        </a:p>
      </dgm:t>
    </dgm:pt>
    <dgm:pt modelId="{628F8DC9-D3B9-F94F-90AD-E226A9414C6B}">
      <dgm:prSet custT="1"/>
      <dgm:spPr/>
      <dgm:t>
        <a:bodyPr/>
        <a:lstStyle/>
        <a:p>
          <a:pPr marL="57150" lvl="1" indent="-129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rgbClr val="303030">
                  <a:hueOff val="0"/>
                  <a:satOff val="0"/>
                  <a:lumOff val="0"/>
                  <a:alphaOff val="0"/>
                </a:srgbClr>
              </a:solidFill>
              <a:latin typeface="Cambria"/>
              <a:ea typeface="+mn-ea"/>
              <a:cs typeface="+mn-cs"/>
            </a:rPr>
            <a:t>Each stock possesses unique characteristics, including varying levels of risk and liability.
Amazon (AMZN) is notable for its potential to generate high returns, although this comes at a higher level of risk.
In contrast, stocks such as Johnson &amp; Johnson (JNJ), Roche Holding (RHHBY), Merck &amp; Co. (MRK), and Microsoft (MSFT) offer good returns while presenting lower levels of risk.</a:t>
          </a:r>
        </a:p>
      </dgm:t>
    </dgm:pt>
    <dgm:pt modelId="{1F941147-1682-524F-872B-F7810701E031}" type="parTrans" cxnId="{A33D1AB0-EFDD-9A44-B612-34B12628C7FB}">
      <dgm:prSet/>
      <dgm:spPr/>
      <dgm:t>
        <a:bodyPr/>
        <a:lstStyle/>
        <a:p>
          <a:endParaRPr lang="en-GB"/>
        </a:p>
      </dgm:t>
    </dgm:pt>
    <dgm:pt modelId="{45FDDDF3-9214-B742-BF35-E69B8A7FE408}" type="sibTrans" cxnId="{A33D1AB0-EFDD-9A44-B612-34B12628C7FB}">
      <dgm:prSet/>
      <dgm:spPr/>
      <dgm:t>
        <a:bodyPr/>
        <a:lstStyle/>
        <a:p>
          <a:endParaRPr lang="en-GB"/>
        </a:p>
      </dgm:t>
    </dgm:pt>
    <dgm:pt modelId="{0158EE9C-CA7A-D940-91ED-45E929D6171D}">
      <dgm:prSet/>
      <dgm:spPr/>
      <dgm:t>
        <a:bodyPr/>
        <a:lstStyle/>
        <a:p>
          <a:r>
            <a:rPr lang="en-GB" b="1" dirty="0"/>
            <a:t>Step 5 | Portfolio creation</a:t>
          </a:r>
        </a:p>
      </dgm:t>
    </dgm:pt>
    <dgm:pt modelId="{5FA9067B-A609-E54B-93DD-EF10174251FD}" type="parTrans" cxnId="{4991520A-A9BF-214E-957E-2E1E875D14DA}">
      <dgm:prSet/>
      <dgm:spPr/>
      <dgm:t>
        <a:bodyPr/>
        <a:lstStyle/>
        <a:p>
          <a:endParaRPr lang="en-GB"/>
        </a:p>
      </dgm:t>
    </dgm:pt>
    <dgm:pt modelId="{537001BF-8590-124A-B5A4-6A0E0FCDACA7}" type="sibTrans" cxnId="{4991520A-A9BF-214E-957E-2E1E875D14DA}">
      <dgm:prSet/>
      <dgm:spPr/>
      <dgm:t>
        <a:bodyPr/>
        <a:lstStyle/>
        <a:p>
          <a:endParaRPr lang="en-GB"/>
        </a:p>
      </dgm:t>
    </dgm:pt>
    <dgm:pt modelId="{3B706432-0C73-1846-9631-A2F5CB02754E}">
      <dgm:prSet custT="1"/>
      <dgm:spPr/>
      <dgm:t>
        <a:bodyPr/>
        <a:lstStyle/>
        <a:p>
          <a:pPr marL="57150" lvl="1" indent="-129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rgbClr val="303030">
                  <a:hueOff val="0"/>
                  <a:satOff val="0"/>
                  <a:lumOff val="0"/>
                  <a:alphaOff val="0"/>
                </a:srgbClr>
              </a:solidFill>
              <a:latin typeface="Cambria"/>
              <a:ea typeface="+mn-ea"/>
              <a:cs typeface="+mn-cs"/>
            </a:rPr>
            <a:t>Finalized portfolios for Mr. Patrick and Peter </a:t>
          </a:r>
          <a:r>
            <a:rPr lang="en-GB" sz="1100" kern="1200" dirty="0" err="1">
              <a:solidFill>
                <a:srgbClr val="303030">
                  <a:hueOff val="0"/>
                  <a:satOff val="0"/>
                  <a:lumOff val="0"/>
                  <a:alphaOff val="0"/>
                </a:srgbClr>
              </a:solidFill>
              <a:latin typeface="Cambria"/>
              <a:ea typeface="+mn-ea"/>
              <a:cs typeface="+mn-cs"/>
            </a:rPr>
            <a:t>Jyengar</a:t>
          </a:r>
          <a:r>
            <a:rPr lang="en-GB" sz="1100" kern="1200" dirty="0">
              <a:solidFill>
                <a:srgbClr val="303030">
                  <a:hueOff val="0"/>
                  <a:satOff val="0"/>
                  <a:lumOff val="0"/>
                  <a:alphaOff val="0"/>
                </a:srgbClr>
              </a:solidFill>
              <a:latin typeface="Cambria"/>
              <a:ea typeface="+mn-ea"/>
              <a:cs typeface="+mn-cs"/>
            </a:rPr>
            <a:t> based on the analysis and requirements.</a:t>
          </a:r>
        </a:p>
      </dgm:t>
    </dgm:pt>
    <dgm:pt modelId="{2660A0CA-9257-664D-AE42-5F6A9DBCAD3D}" type="parTrans" cxnId="{DC4429A5-126B-6E43-840E-1CF3A8DC5C1A}">
      <dgm:prSet/>
      <dgm:spPr/>
      <dgm:t>
        <a:bodyPr/>
        <a:lstStyle/>
        <a:p>
          <a:endParaRPr lang="en-GB"/>
        </a:p>
      </dgm:t>
    </dgm:pt>
    <dgm:pt modelId="{4AD3CCFB-950B-2045-82A9-7E9A3B0BEB4F}" type="sibTrans" cxnId="{DC4429A5-126B-6E43-840E-1CF3A8DC5C1A}">
      <dgm:prSet/>
      <dgm:spPr/>
      <dgm:t>
        <a:bodyPr/>
        <a:lstStyle/>
        <a:p>
          <a:endParaRPr lang="en-GB"/>
        </a:p>
      </dgm:t>
    </dgm:pt>
    <dgm:pt modelId="{BF2881D7-900F-4C8E-9F09-9C05371A57B2}" type="pres">
      <dgm:prSet presAssocID="{1DBA91F1-7E8C-41C9-A838-D658A98417D5}" presName="linear" presStyleCnt="0">
        <dgm:presLayoutVars>
          <dgm:dir/>
          <dgm:animLvl val="lvl"/>
          <dgm:resizeHandles val="exact"/>
        </dgm:presLayoutVars>
      </dgm:prSet>
      <dgm:spPr/>
    </dgm:pt>
    <dgm:pt modelId="{9FB0A25D-1E70-42A1-9576-9E02D777FD4E}" type="pres">
      <dgm:prSet presAssocID="{9A97DD9A-212E-426A-9594-7FEEEC4E1E2E}" presName="parentLin" presStyleCnt="0"/>
      <dgm:spPr/>
    </dgm:pt>
    <dgm:pt modelId="{BE73E007-796D-4489-903F-12724FB5CC09}" type="pres">
      <dgm:prSet presAssocID="{9A97DD9A-212E-426A-9594-7FEEEC4E1E2E}" presName="parentLeftMargin" presStyleLbl="node1" presStyleIdx="0" presStyleCnt="5"/>
      <dgm:spPr/>
    </dgm:pt>
    <dgm:pt modelId="{31FF8910-63AB-4043-A89B-AB8E707B7A48}" type="pres">
      <dgm:prSet presAssocID="{9A97DD9A-212E-426A-9594-7FEEEC4E1E2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EB05BDB-5555-4796-8535-314A88387643}" type="pres">
      <dgm:prSet presAssocID="{9A97DD9A-212E-426A-9594-7FEEEC4E1E2E}" presName="negativeSpace" presStyleCnt="0"/>
      <dgm:spPr/>
    </dgm:pt>
    <dgm:pt modelId="{A3E10D09-1C38-4A24-82EE-5A6C623231D5}" type="pres">
      <dgm:prSet presAssocID="{9A97DD9A-212E-426A-9594-7FEEEC4E1E2E}" presName="childText" presStyleLbl="conFgAcc1" presStyleIdx="0" presStyleCnt="5">
        <dgm:presLayoutVars>
          <dgm:bulletEnabled val="1"/>
        </dgm:presLayoutVars>
      </dgm:prSet>
      <dgm:spPr/>
    </dgm:pt>
    <dgm:pt modelId="{4ADA33E3-F576-4BEE-8839-FD6C876D98B5}" type="pres">
      <dgm:prSet presAssocID="{A822033B-D112-4812-B9AC-0AEDBC4B3389}" presName="spaceBetweenRectangles" presStyleCnt="0"/>
      <dgm:spPr/>
    </dgm:pt>
    <dgm:pt modelId="{90673E8C-1446-4013-AA38-FC1EE3BD6C54}" type="pres">
      <dgm:prSet presAssocID="{B7F093E9-7C2E-44B4-8B3B-6CBE0FE3E35E}" presName="parentLin" presStyleCnt="0"/>
      <dgm:spPr/>
    </dgm:pt>
    <dgm:pt modelId="{1012288B-580C-4D8E-A1DB-5619E6992D98}" type="pres">
      <dgm:prSet presAssocID="{B7F093E9-7C2E-44B4-8B3B-6CBE0FE3E35E}" presName="parentLeftMargin" presStyleLbl="node1" presStyleIdx="0" presStyleCnt="5"/>
      <dgm:spPr/>
    </dgm:pt>
    <dgm:pt modelId="{E828DDC4-0756-415A-B957-94B602877A4A}" type="pres">
      <dgm:prSet presAssocID="{B7F093E9-7C2E-44B4-8B3B-6CBE0FE3E35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0EE3688-F309-4931-8F7F-576379D488AD}" type="pres">
      <dgm:prSet presAssocID="{B7F093E9-7C2E-44B4-8B3B-6CBE0FE3E35E}" presName="negativeSpace" presStyleCnt="0"/>
      <dgm:spPr/>
    </dgm:pt>
    <dgm:pt modelId="{3ABBBA71-EF6A-41E4-B9DB-7884A5F441C0}" type="pres">
      <dgm:prSet presAssocID="{B7F093E9-7C2E-44B4-8B3B-6CBE0FE3E35E}" presName="childText" presStyleLbl="conFgAcc1" presStyleIdx="1" presStyleCnt="5">
        <dgm:presLayoutVars>
          <dgm:bulletEnabled val="1"/>
        </dgm:presLayoutVars>
      </dgm:prSet>
      <dgm:spPr/>
    </dgm:pt>
    <dgm:pt modelId="{EAABDE5D-D995-413D-932A-DBC14797A88A}" type="pres">
      <dgm:prSet presAssocID="{A2D02C68-2709-4715-A187-1730828C882F}" presName="spaceBetweenRectangles" presStyleCnt="0"/>
      <dgm:spPr/>
    </dgm:pt>
    <dgm:pt modelId="{2B213EDA-1352-4685-938D-F449494E5371}" type="pres">
      <dgm:prSet presAssocID="{9767D06C-E342-4313-B844-7CBE4BE72372}" presName="parentLin" presStyleCnt="0"/>
      <dgm:spPr/>
    </dgm:pt>
    <dgm:pt modelId="{A2108333-CFBA-4258-B92F-D7C0B72566DB}" type="pres">
      <dgm:prSet presAssocID="{9767D06C-E342-4313-B844-7CBE4BE72372}" presName="parentLeftMargin" presStyleLbl="node1" presStyleIdx="1" presStyleCnt="5"/>
      <dgm:spPr/>
    </dgm:pt>
    <dgm:pt modelId="{86A43697-948B-4853-B9AD-64B1F9243917}" type="pres">
      <dgm:prSet presAssocID="{9767D06C-E342-4313-B844-7CBE4BE7237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3918582-54C1-47CF-9745-315ABFF27B9E}" type="pres">
      <dgm:prSet presAssocID="{9767D06C-E342-4313-B844-7CBE4BE72372}" presName="negativeSpace" presStyleCnt="0"/>
      <dgm:spPr/>
    </dgm:pt>
    <dgm:pt modelId="{85F6E77F-A9DB-46BF-B56B-A5918C2B269D}" type="pres">
      <dgm:prSet presAssocID="{9767D06C-E342-4313-B844-7CBE4BE72372}" presName="childText" presStyleLbl="conFgAcc1" presStyleIdx="2" presStyleCnt="5">
        <dgm:presLayoutVars>
          <dgm:bulletEnabled val="1"/>
        </dgm:presLayoutVars>
      </dgm:prSet>
      <dgm:spPr/>
    </dgm:pt>
    <dgm:pt modelId="{569B823D-EBBA-074A-B0EB-CA5E754CE9C9}" type="pres">
      <dgm:prSet presAssocID="{5B3210CA-F7F6-43EC-9250-21702872AB7F}" presName="spaceBetweenRectangles" presStyleCnt="0"/>
      <dgm:spPr/>
    </dgm:pt>
    <dgm:pt modelId="{CCBAFE6E-BBF3-F042-92A1-D6CD9B3AFF8C}" type="pres">
      <dgm:prSet presAssocID="{B25DAF8A-6EAF-724C-A397-CE6E55A2EF8C}" presName="parentLin" presStyleCnt="0"/>
      <dgm:spPr/>
    </dgm:pt>
    <dgm:pt modelId="{00319845-7702-7E41-9EF4-080A0E77BA77}" type="pres">
      <dgm:prSet presAssocID="{B25DAF8A-6EAF-724C-A397-CE6E55A2EF8C}" presName="parentLeftMargin" presStyleLbl="node1" presStyleIdx="2" presStyleCnt="5"/>
      <dgm:spPr/>
    </dgm:pt>
    <dgm:pt modelId="{3F4C8DF8-87D3-BC47-8361-7762A9023FA6}" type="pres">
      <dgm:prSet presAssocID="{B25DAF8A-6EAF-724C-A397-CE6E55A2EF8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9C2F211-03C2-4E41-9D1A-F08CFF0250B5}" type="pres">
      <dgm:prSet presAssocID="{B25DAF8A-6EAF-724C-A397-CE6E55A2EF8C}" presName="negativeSpace" presStyleCnt="0"/>
      <dgm:spPr/>
    </dgm:pt>
    <dgm:pt modelId="{418D97E7-B715-4C4B-A8B1-ABE53C05FF77}" type="pres">
      <dgm:prSet presAssocID="{B25DAF8A-6EAF-724C-A397-CE6E55A2EF8C}" presName="childText" presStyleLbl="conFgAcc1" presStyleIdx="3" presStyleCnt="5">
        <dgm:presLayoutVars>
          <dgm:bulletEnabled val="1"/>
        </dgm:presLayoutVars>
      </dgm:prSet>
      <dgm:spPr/>
    </dgm:pt>
    <dgm:pt modelId="{28229536-CA7E-6845-B8F9-A9B29D681C34}" type="pres">
      <dgm:prSet presAssocID="{77A602A2-8AF7-734B-954C-9B1744F60CDA}" presName="spaceBetweenRectangles" presStyleCnt="0"/>
      <dgm:spPr/>
    </dgm:pt>
    <dgm:pt modelId="{D998DD51-09B9-4340-9C00-8626C155CED6}" type="pres">
      <dgm:prSet presAssocID="{0158EE9C-CA7A-D940-91ED-45E929D6171D}" presName="parentLin" presStyleCnt="0"/>
      <dgm:spPr/>
    </dgm:pt>
    <dgm:pt modelId="{46F6A5AC-3B8D-ED4E-8E9C-2914E843DE77}" type="pres">
      <dgm:prSet presAssocID="{0158EE9C-CA7A-D940-91ED-45E929D6171D}" presName="parentLeftMargin" presStyleLbl="node1" presStyleIdx="3" presStyleCnt="5"/>
      <dgm:spPr/>
    </dgm:pt>
    <dgm:pt modelId="{B6AADF2A-8BEB-294C-BB63-523759D65EC3}" type="pres">
      <dgm:prSet presAssocID="{0158EE9C-CA7A-D940-91ED-45E929D6171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9E1F1D3-BC41-EC4E-A93C-AD1A8F8D9A8F}" type="pres">
      <dgm:prSet presAssocID="{0158EE9C-CA7A-D940-91ED-45E929D6171D}" presName="negativeSpace" presStyleCnt="0"/>
      <dgm:spPr/>
    </dgm:pt>
    <dgm:pt modelId="{B07EFA7A-1B47-4F42-B25D-CBC37C417D1A}" type="pres">
      <dgm:prSet presAssocID="{0158EE9C-CA7A-D940-91ED-45E929D6171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DD33160A-812B-4609-9999-1AEB54494921}" type="presOf" srcId="{9A97DD9A-212E-426A-9594-7FEEEC4E1E2E}" destId="{BE73E007-796D-4489-903F-12724FB5CC09}" srcOrd="0" destOrd="0" presId="urn:microsoft.com/office/officeart/2005/8/layout/list1"/>
    <dgm:cxn modelId="{4991520A-A9BF-214E-957E-2E1E875D14DA}" srcId="{1DBA91F1-7E8C-41C9-A838-D658A98417D5}" destId="{0158EE9C-CA7A-D940-91ED-45E929D6171D}" srcOrd="4" destOrd="0" parTransId="{5FA9067B-A609-E54B-93DD-EF10174251FD}" sibTransId="{537001BF-8590-124A-B5A4-6A0E0FCDACA7}"/>
    <dgm:cxn modelId="{8C4DF61B-AB41-4B3C-AC5A-E6632D6E5366}" srcId="{B7F093E9-7C2E-44B4-8B3B-6CBE0FE3E35E}" destId="{3D6FB82D-8702-4FD5-B446-B15492C8E8D3}" srcOrd="0" destOrd="0" parTransId="{01064A5F-A089-4040-BEA5-E691D4390BDE}" sibTransId="{C0A9B8D0-1A45-4904-98C0-4C9491006681}"/>
    <dgm:cxn modelId="{7558A321-7F10-4B33-8223-A5906C85654F}" type="presOf" srcId="{9767D06C-E342-4313-B844-7CBE4BE72372}" destId="{86A43697-948B-4853-B9AD-64B1F9243917}" srcOrd="1" destOrd="0" presId="urn:microsoft.com/office/officeart/2005/8/layout/list1"/>
    <dgm:cxn modelId="{7BE9F424-110B-024E-8EA5-3F66F16AF24B}" srcId="{9A97DD9A-212E-426A-9594-7FEEEC4E1E2E}" destId="{35185806-E1A7-1543-925D-1771494E4215}" srcOrd="1" destOrd="0" parTransId="{E946B3FF-251F-1C49-B25C-06752C7A2C5E}" sibTransId="{AB1B54A6-11AF-F344-869E-E7A1AC56F72D}"/>
    <dgm:cxn modelId="{769CE235-C91E-B546-AB7F-00C8792B7A3F}" type="presOf" srcId="{628F8DC9-D3B9-F94F-90AD-E226A9414C6B}" destId="{418D97E7-B715-4C4B-A8B1-ABE53C05FF77}" srcOrd="0" destOrd="0" presId="urn:microsoft.com/office/officeart/2005/8/layout/list1"/>
    <dgm:cxn modelId="{A1F48E39-912F-4B4A-8122-1BAD089080B4}" type="presOf" srcId="{3D6FB82D-8702-4FD5-B446-B15492C8E8D3}" destId="{3ABBBA71-EF6A-41E4-B9DB-7884A5F441C0}" srcOrd="0" destOrd="0" presId="urn:microsoft.com/office/officeart/2005/8/layout/list1"/>
    <dgm:cxn modelId="{C53F7549-E18F-E746-B58E-3C7C503756A2}" srcId="{1DBA91F1-7E8C-41C9-A838-D658A98417D5}" destId="{B25DAF8A-6EAF-724C-A397-CE6E55A2EF8C}" srcOrd="3" destOrd="0" parTransId="{F2EF6415-BE13-3848-A502-C31AEBE8D60A}" sibTransId="{77A602A2-8AF7-734B-954C-9B1744F60CDA}"/>
    <dgm:cxn modelId="{27AD7B54-C3AD-5848-A428-E700D058AB2B}" type="presOf" srcId="{35185806-E1A7-1543-925D-1771494E4215}" destId="{A3E10D09-1C38-4A24-82EE-5A6C623231D5}" srcOrd="0" destOrd="1" presId="urn:microsoft.com/office/officeart/2005/8/layout/list1"/>
    <dgm:cxn modelId="{351EB658-99D6-4CF7-A800-5395F3035ECC}" type="presOf" srcId="{4AD13E16-C8EF-4219-ADEC-3EFA367F63FB}" destId="{85F6E77F-A9DB-46BF-B56B-A5918C2B269D}" srcOrd="0" destOrd="0" presId="urn:microsoft.com/office/officeart/2005/8/layout/list1"/>
    <dgm:cxn modelId="{A7DE685A-4F74-AB40-9D12-0276083E8C14}" type="presOf" srcId="{0158EE9C-CA7A-D940-91ED-45E929D6171D}" destId="{46F6A5AC-3B8D-ED4E-8E9C-2914E843DE77}" srcOrd="0" destOrd="0" presId="urn:microsoft.com/office/officeart/2005/8/layout/list1"/>
    <dgm:cxn modelId="{3634F25B-C0E0-9D4A-B3BE-8D61BCE37B41}" srcId="{9767D06C-E342-4313-B844-7CBE4BE72372}" destId="{EA1D8487-C2AA-C247-9F42-03F6720E46DF}" srcOrd="1" destOrd="0" parTransId="{4785FB43-1B5C-2E4D-AFAD-940AC34063D2}" sibTransId="{A2E4CE38-B9D5-1241-97D3-39FB3E7D89F0}"/>
    <dgm:cxn modelId="{C33C6F67-8519-7C43-AEF9-93551BE15600}" type="presOf" srcId="{0158EE9C-CA7A-D940-91ED-45E929D6171D}" destId="{B6AADF2A-8BEB-294C-BB63-523759D65EC3}" srcOrd="1" destOrd="0" presId="urn:microsoft.com/office/officeart/2005/8/layout/list1"/>
    <dgm:cxn modelId="{E5CAFD82-66A9-45EC-9A06-C6501841BCB5}" type="presOf" srcId="{45D65E2E-57FB-46B9-A23E-155578272902}" destId="{A3E10D09-1C38-4A24-82EE-5A6C623231D5}" srcOrd="0" destOrd="0" presId="urn:microsoft.com/office/officeart/2005/8/layout/list1"/>
    <dgm:cxn modelId="{97F54785-09DC-41A6-A3BE-E40425E3AE7B}" type="presOf" srcId="{1DBA91F1-7E8C-41C9-A838-D658A98417D5}" destId="{BF2881D7-900F-4C8E-9F09-9C05371A57B2}" srcOrd="0" destOrd="0" presId="urn:microsoft.com/office/officeart/2005/8/layout/list1"/>
    <dgm:cxn modelId="{EB873A8C-8EA6-4733-8546-BA5A4DB16745}" type="presOf" srcId="{9A97DD9A-212E-426A-9594-7FEEEC4E1E2E}" destId="{31FF8910-63AB-4043-A89B-AB8E707B7A48}" srcOrd="1" destOrd="0" presId="urn:microsoft.com/office/officeart/2005/8/layout/list1"/>
    <dgm:cxn modelId="{DC4429A5-126B-6E43-840E-1CF3A8DC5C1A}" srcId="{0158EE9C-CA7A-D940-91ED-45E929D6171D}" destId="{3B706432-0C73-1846-9631-A2F5CB02754E}" srcOrd="0" destOrd="0" parTransId="{2660A0CA-9257-664D-AE42-5F6A9DBCAD3D}" sibTransId="{4AD3CCFB-950B-2045-82A9-7E9A3B0BEB4F}"/>
    <dgm:cxn modelId="{DC3A07A7-7AC8-EC4D-A6F9-AF29693EF3C3}" type="presOf" srcId="{3B706432-0C73-1846-9631-A2F5CB02754E}" destId="{B07EFA7A-1B47-4F42-B25D-CBC37C417D1A}" srcOrd="0" destOrd="0" presId="urn:microsoft.com/office/officeart/2005/8/layout/list1"/>
    <dgm:cxn modelId="{A33D1AB0-EFDD-9A44-B612-34B12628C7FB}" srcId="{B25DAF8A-6EAF-724C-A397-CE6E55A2EF8C}" destId="{628F8DC9-D3B9-F94F-90AD-E226A9414C6B}" srcOrd="0" destOrd="0" parTransId="{1F941147-1682-524F-872B-F7810701E031}" sibTransId="{45FDDDF3-9214-B742-BF35-E69B8A7FE408}"/>
    <dgm:cxn modelId="{05382DB0-93E0-41A2-9F05-DBE0C57CD836}" srcId="{1DBA91F1-7E8C-41C9-A838-D658A98417D5}" destId="{B7F093E9-7C2E-44B4-8B3B-6CBE0FE3E35E}" srcOrd="1" destOrd="0" parTransId="{975EB889-7FE2-4B31-A57C-D6644EDC0C5B}" sibTransId="{A2D02C68-2709-4715-A187-1730828C882F}"/>
    <dgm:cxn modelId="{19D0F6B0-A52C-134A-8E40-AD257B238BED}" type="presOf" srcId="{EA1D8487-C2AA-C247-9F42-03F6720E46DF}" destId="{85F6E77F-A9DB-46BF-B56B-A5918C2B269D}" srcOrd="0" destOrd="1" presId="urn:microsoft.com/office/officeart/2005/8/layout/list1"/>
    <dgm:cxn modelId="{9F1706B4-1E3C-1144-938E-71748A0CDD41}" type="presOf" srcId="{B25DAF8A-6EAF-724C-A397-CE6E55A2EF8C}" destId="{3F4C8DF8-87D3-BC47-8361-7762A9023FA6}" srcOrd="1" destOrd="0" presId="urn:microsoft.com/office/officeart/2005/8/layout/list1"/>
    <dgm:cxn modelId="{359D3EBF-2FA2-42B9-BDAA-062B1B914EC4}" srcId="{9767D06C-E342-4313-B844-7CBE4BE72372}" destId="{4AD13E16-C8EF-4219-ADEC-3EFA367F63FB}" srcOrd="0" destOrd="0" parTransId="{C2D82D0B-71BA-449B-9321-1F02F63BBED8}" sibTransId="{7C9354BF-915D-40A9-977F-DCD4C79AE9A4}"/>
    <dgm:cxn modelId="{8F5AFDC3-F9D2-4A39-8886-25F589A19EC9}" type="presOf" srcId="{B7F093E9-7C2E-44B4-8B3B-6CBE0FE3E35E}" destId="{E828DDC4-0756-415A-B957-94B602877A4A}" srcOrd="1" destOrd="0" presId="urn:microsoft.com/office/officeart/2005/8/layout/list1"/>
    <dgm:cxn modelId="{B81CB0C5-AA1E-4155-88E7-A19EC27EBDB1}" type="presOf" srcId="{B7F093E9-7C2E-44B4-8B3B-6CBE0FE3E35E}" destId="{1012288B-580C-4D8E-A1DB-5619E6992D98}" srcOrd="0" destOrd="0" presId="urn:microsoft.com/office/officeart/2005/8/layout/list1"/>
    <dgm:cxn modelId="{6EE1A5DD-79E9-4FC2-BFBE-DA7B4C71D980}" srcId="{1DBA91F1-7E8C-41C9-A838-D658A98417D5}" destId="{9A97DD9A-212E-426A-9594-7FEEEC4E1E2E}" srcOrd="0" destOrd="0" parTransId="{CFB8B198-74C4-4710-BA7C-5F16A52BB9D3}" sibTransId="{A822033B-D112-4812-B9AC-0AEDBC4B3389}"/>
    <dgm:cxn modelId="{63B07FE0-D075-6044-BB3A-DF0BACF3AC6F}" type="presOf" srcId="{B25DAF8A-6EAF-724C-A397-CE6E55A2EF8C}" destId="{00319845-7702-7E41-9EF4-080A0E77BA77}" srcOrd="0" destOrd="0" presId="urn:microsoft.com/office/officeart/2005/8/layout/list1"/>
    <dgm:cxn modelId="{FE68F8E0-776A-49A3-8850-D44015EFEFE4}" srcId="{9A97DD9A-212E-426A-9594-7FEEEC4E1E2E}" destId="{45D65E2E-57FB-46B9-A23E-155578272902}" srcOrd="0" destOrd="0" parTransId="{D504A610-38C8-4BDE-BB8B-E71AB9A63BD2}" sibTransId="{C35F0E74-D801-4FFD-B331-4EF428DDF3B5}"/>
    <dgm:cxn modelId="{1F9E31E8-2B2E-4F8E-AA9B-B5366FE84796}" srcId="{1DBA91F1-7E8C-41C9-A838-D658A98417D5}" destId="{9767D06C-E342-4313-B844-7CBE4BE72372}" srcOrd="2" destOrd="0" parTransId="{07642ABB-36AA-4345-A138-3BA34143FF70}" sibTransId="{5B3210CA-F7F6-43EC-9250-21702872AB7F}"/>
    <dgm:cxn modelId="{03078BEE-90A0-48A0-AE5D-F090127FEF8F}" type="presOf" srcId="{9767D06C-E342-4313-B844-7CBE4BE72372}" destId="{A2108333-CFBA-4258-B92F-D7C0B72566DB}" srcOrd="0" destOrd="0" presId="urn:microsoft.com/office/officeart/2005/8/layout/list1"/>
    <dgm:cxn modelId="{75CF6746-D341-48CC-AC7A-8E28A3A34903}" type="presParOf" srcId="{BF2881D7-900F-4C8E-9F09-9C05371A57B2}" destId="{9FB0A25D-1E70-42A1-9576-9E02D777FD4E}" srcOrd="0" destOrd="0" presId="urn:microsoft.com/office/officeart/2005/8/layout/list1"/>
    <dgm:cxn modelId="{6008D119-B2B8-4210-90F1-3231FCCB360E}" type="presParOf" srcId="{9FB0A25D-1E70-42A1-9576-9E02D777FD4E}" destId="{BE73E007-796D-4489-903F-12724FB5CC09}" srcOrd="0" destOrd="0" presId="urn:microsoft.com/office/officeart/2005/8/layout/list1"/>
    <dgm:cxn modelId="{0D930E14-E5E7-4C18-993D-6C4629C49FFE}" type="presParOf" srcId="{9FB0A25D-1E70-42A1-9576-9E02D777FD4E}" destId="{31FF8910-63AB-4043-A89B-AB8E707B7A48}" srcOrd="1" destOrd="0" presId="urn:microsoft.com/office/officeart/2005/8/layout/list1"/>
    <dgm:cxn modelId="{2B48FCFF-0983-40D5-9E49-FBDD9260800D}" type="presParOf" srcId="{BF2881D7-900F-4C8E-9F09-9C05371A57B2}" destId="{7EB05BDB-5555-4796-8535-314A88387643}" srcOrd="1" destOrd="0" presId="urn:microsoft.com/office/officeart/2005/8/layout/list1"/>
    <dgm:cxn modelId="{CAC5FDEF-616A-43F2-AC6D-BE154E15F6A3}" type="presParOf" srcId="{BF2881D7-900F-4C8E-9F09-9C05371A57B2}" destId="{A3E10D09-1C38-4A24-82EE-5A6C623231D5}" srcOrd="2" destOrd="0" presId="urn:microsoft.com/office/officeart/2005/8/layout/list1"/>
    <dgm:cxn modelId="{2AFDE3E6-B3DC-4E29-B9EE-959DF16B49A0}" type="presParOf" srcId="{BF2881D7-900F-4C8E-9F09-9C05371A57B2}" destId="{4ADA33E3-F576-4BEE-8839-FD6C876D98B5}" srcOrd="3" destOrd="0" presId="urn:microsoft.com/office/officeart/2005/8/layout/list1"/>
    <dgm:cxn modelId="{AAB6C715-034C-4ABB-A74F-E133A1CC10B5}" type="presParOf" srcId="{BF2881D7-900F-4C8E-9F09-9C05371A57B2}" destId="{90673E8C-1446-4013-AA38-FC1EE3BD6C54}" srcOrd="4" destOrd="0" presId="urn:microsoft.com/office/officeart/2005/8/layout/list1"/>
    <dgm:cxn modelId="{C39AED7D-A80F-4E84-B472-D1D555C56C04}" type="presParOf" srcId="{90673E8C-1446-4013-AA38-FC1EE3BD6C54}" destId="{1012288B-580C-4D8E-A1DB-5619E6992D98}" srcOrd="0" destOrd="0" presId="urn:microsoft.com/office/officeart/2005/8/layout/list1"/>
    <dgm:cxn modelId="{29ECFFA8-798D-4B86-BB13-F40133521FFC}" type="presParOf" srcId="{90673E8C-1446-4013-AA38-FC1EE3BD6C54}" destId="{E828DDC4-0756-415A-B957-94B602877A4A}" srcOrd="1" destOrd="0" presId="urn:microsoft.com/office/officeart/2005/8/layout/list1"/>
    <dgm:cxn modelId="{3F26CCE7-2DEA-4038-8F9A-0CC3254B1EAA}" type="presParOf" srcId="{BF2881D7-900F-4C8E-9F09-9C05371A57B2}" destId="{60EE3688-F309-4931-8F7F-576379D488AD}" srcOrd="5" destOrd="0" presId="urn:microsoft.com/office/officeart/2005/8/layout/list1"/>
    <dgm:cxn modelId="{C9C8EBE6-E1E8-489B-8F4B-A149BBF5E280}" type="presParOf" srcId="{BF2881D7-900F-4C8E-9F09-9C05371A57B2}" destId="{3ABBBA71-EF6A-41E4-B9DB-7884A5F441C0}" srcOrd="6" destOrd="0" presId="urn:microsoft.com/office/officeart/2005/8/layout/list1"/>
    <dgm:cxn modelId="{79D87A0F-D6EE-4D74-88BF-EEC44347C829}" type="presParOf" srcId="{BF2881D7-900F-4C8E-9F09-9C05371A57B2}" destId="{EAABDE5D-D995-413D-932A-DBC14797A88A}" srcOrd="7" destOrd="0" presId="urn:microsoft.com/office/officeart/2005/8/layout/list1"/>
    <dgm:cxn modelId="{231C6D46-F37E-4676-9644-78FA196ACCCB}" type="presParOf" srcId="{BF2881D7-900F-4C8E-9F09-9C05371A57B2}" destId="{2B213EDA-1352-4685-938D-F449494E5371}" srcOrd="8" destOrd="0" presId="urn:microsoft.com/office/officeart/2005/8/layout/list1"/>
    <dgm:cxn modelId="{ABC8809B-5C47-4D82-8E79-6772CC4589F0}" type="presParOf" srcId="{2B213EDA-1352-4685-938D-F449494E5371}" destId="{A2108333-CFBA-4258-B92F-D7C0B72566DB}" srcOrd="0" destOrd="0" presId="urn:microsoft.com/office/officeart/2005/8/layout/list1"/>
    <dgm:cxn modelId="{96C36C92-76D8-440A-9D08-051B6489E2AA}" type="presParOf" srcId="{2B213EDA-1352-4685-938D-F449494E5371}" destId="{86A43697-948B-4853-B9AD-64B1F9243917}" srcOrd="1" destOrd="0" presId="urn:microsoft.com/office/officeart/2005/8/layout/list1"/>
    <dgm:cxn modelId="{DFC2FC7A-FA5E-4F68-9196-2D3573E405DD}" type="presParOf" srcId="{BF2881D7-900F-4C8E-9F09-9C05371A57B2}" destId="{13918582-54C1-47CF-9745-315ABFF27B9E}" srcOrd="9" destOrd="0" presId="urn:microsoft.com/office/officeart/2005/8/layout/list1"/>
    <dgm:cxn modelId="{2DD21AC6-C0AC-4EE2-A5E0-0841215D271A}" type="presParOf" srcId="{BF2881D7-900F-4C8E-9F09-9C05371A57B2}" destId="{85F6E77F-A9DB-46BF-B56B-A5918C2B269D}" srcOrd="10" destOrd="0" presId="urn:microsoft.com/office/officeart/2005/8/layout/list1"/>
    <dgm:cxn modelId="{97A8D599-F8C2-1C4F-B518-ACBD11CA302C}" type="presParOf" srcId="{BF2881D7-900F-4C8E-9F09-9C05371A57B2}" destId="{569B823D-EBBA-074A-B0EB-CA5E754CE9C9}" srcOrd="11" destOrd="0" presId="urn:microsoft.com/office/officeart/2005/8/layout/list1"/>
    <dgm:cxn modelId="{D5C99978-17C5-2D4D-8C38-180D1671E454}" type="presParOf" srcId="{BF2881D7-900F-4C8E-9F09-9C05371A57B2}" destId="{CCBAFE6E-BBF3-F042-92A1-D6CD9B3AFF8C}" srcOrd="12" destOrd="0" presId="urn:microsoft.com/office/officeart/2005/8/layout/list1"/>
    <dgm:cxn modelId="{A4153B56-908E-B64D-9F34-91ED4C23E6DD}" type="presParOf" srcId="{CCBAFE6E-BBF3-F042-92A1-D6CD9B3AFF8C}" destId="{00319845-7702-7E41-9EF4-080A0E77BA77}" srcOrd="0" destOrd="0" presId="urn:microsoft.com/office/officeart/2005/8/layout/list1"/>
    <dgm:cxn modelId="{04BF3671-2134-0B4B-A557-4FF88DE9BD86}" type="presParOf" srcId="{CCBAFE6E-BBF3-F042-92A1-D6CD9B3AFF8C}" destId="{3F4C8DF8-87D3-BC47-8361-7762A9023FA6}" srcOrd="1" destOrd="0" presId="urn:microsoft.com/office/officeart/2005/8/layout/list1"/>
    <dgm:cxn modelId="{4BB6D38B-938A-164E-9BAB-81F0B886FEBC}" type="presParOf" srcId="{BF2881D7-900F-4C8E-9F09-9C05371A57B2}" destId="{E9C2F211-03C2-4E41-9D1A-F08CFF0250B5}" srcOrd="13" destOrd="0" presId="urn:microsoft.com/office/officeart/2005/8/layout/list1"/>
    <dgm:cxn modelId="{D31CE0D6-5E72-0E4F-9C06-3608AAF5F25C}" type="presParOf" srcId="{BF2881D7-900F-4C8E-9F09-9C05371A57B2}" destId="{418D97E7-B715-4C4B-A8B1-ABE53C05FF77}" srcOrd="14" destOrd="0" presId="urn:microsoft.com/office/officeart/2005/8/layout/list1"/>
    <dgm:cxn modelId="{E3748C05-7B20-3549-8CAE-600EEFB3D912}" type="presParOf" srcId="{BF2881D7-900F-4C8E-9F09-9C05371A57B2}" destId="{28229536-CA7E-6845-B8F9-A9B29D681C34}" srcOrd="15" destOrd="0" presId="urn:microsoft.com/office/officeart/2005/8/layout/list1"/>
    <dgm:cxn modelId="{3F5CD497-14DA-3D49-9356-B3E298080B3F}" type="presParOf" srcId="{BF2881D7-900F-4C8E-9F09-9C05371A57B2}" destId="{D998DD51-09B9-4340-9C00-8626C155CED6}" srcOrd="16" destOrd="0" presId="urn:microsoft.com/office/officeart/2005/8/layout/list1"/>
    <dgm:cxn modelId="{C3625B51-28CE-6A4B-BDC7-0CE2FCD73187}" type="presParOf" srcId="{D998DD51-09B9-4340-9C00-8626C155CED6}" destId="{46F6A5AC-3B8D-ED4E-8E9C-2914E843DE77}" srcOrd="0" destOrd="0" presId="urn:microsoft.com/office/officeart/2005/8/layout/list1"/>
    <dgm:cxn modelId="{4DC49041-A2F1-C446-ACBD-BA3F3561FA2E}" type="presParOf" srcId="{D998DD51-09B9-4340-9C00-8626C155CED6}" destId="{B6AADF2A-8BEB-294C-BB63-523759D65EC3}" srcOrd="1" destOrd="0" presId="urn:microsoft.com/office/officeart/2005/8/layout/list1"/>
    <dgm:cxn modelId="{87095134-1278-824B-A5CF-BF0F75BB4B5B}" type="presParOf" srcId="{BF2881D7-900F-4C8E-9F09-9C05371A57B2}" destId="{B9E1F1D3-BC41-EC4E-A93C-AD1A8F8D9A8F}" srcOrd="17" destOrd="0" presId="urn:microsoft.com/office/officeart/2005/8/layout/list1"/>
    <dgm:cxn modelId="{315C225C-5C56-6846-8384-260720211D3F}" type="presParOf" srcId="{BF2881D7-900F-4C8E-9F09-9C05371A57B2}" destId="{B07EFA7A-1B47-4F42-B25D-CBC37C417D1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10D09-1C38-4A24-82EE-5A6C623231D5}">
      <dsp:nvSpPr>
        <dsp:cNvPr id="0" name=""/>
        <dsp:cNvSpPr/>
      </dsp:nvSpPr>
      <dsp:spPr>
        <a:xfrm>
          <a:off x="0" y="194529"/>
          <a:ext cx="9723666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665" tIns="229108" rIns="754665" bIns="78232" numCol="1" spcCol="1270" anchor="t" anchorCtr="0">
          <a:noAutofit/>
        </a:bodyPr>
        <a:lstStyle/>
        <a:p>
          <a:pPr marL="57150" lvl="1" indent="-129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Imported required libraries in python required for data analysis, manipulation and visualization.</a:t>
          </a:r>
          <a:endParaRPr lang="en-US" sz="1100" kern="1200" dirty="0"/>
        </a:p>
        <a:p>
          <a:pPr marL="57150" lvl="1" indent="-129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Imported CSV files with stocks data segregated based on Industry/Sectors.</a:t>
          </a:r>
        </a:p>
      </dsp:txBody>
      <dsp:txXfrm>
        <a:off x="0" y="194529"/>
        <a:ext cx="9723666" cy="641024"/>
      </dsp:txXfrm>
    </dsp:sp>
    <dsp:sp modelId="{31FF8910-63AB-4043-A89B-AB8E707B7A48}">
      <dsp:nvSpPr>
        <dsp:cNvPr id="0" name=""/>
        <dsp:cNvSpPr/>
      </dsp:nvSpPr>
      <dsp:spPr>
        <a:xfrm>
          <a:off x="486183" y="32169"/>
          <a:ext cx="6806566" cy="3247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272" tIns="0" rIns="257272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Step 1 | Load Libraries and Data</a:t>
          </a:r>
        </a:p>
      </dsp:txBody>
      <dsp:txXfrm>
        <a:off x="502035" y="48021"/>
        <a:ext cx="6774862" cy="293016"/>
      </dsp:txXfrm>
    </dsp:sp>
    <dsp:sp modelId="{3ABBBA71-EF6A-41E4-B9DB-7884A5F441C0}">
      <dsp:nvSpPr>
        <dsp:cNvPr id="0" name=""/>
        <dsp:cNvSpPr/>
      </dsp:nvSpPr>
      <dsp:spPr>
        <a:xfrm>
          <a:off x="0" y="1057314"/>
          <a:ext cx="9723666" cy="8142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665" tIns="229108" rIns="754665" bIns="78232" numCol="1" spcCol="1270" anchor="t" anchorCtr="0">
          <a:noAutofit/>
        </a:bodyPr>
        <a:lstStyle/>
        <a:p>
          <a:pPr marL="57150" lvl="1" indent="-129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Checked for null values.
About 0.2% of the rows had no data in it, and hence were dropped.
Examined the dataset for outliers.</a:t>
          </a:r>
          <a:endParaRPr lang="en-US" sz="1100" kern="1200" dirty="0"/>
        </a:p>
      </dsp:txBody>
      <dsp:txXfrm>
        <a:off x="0" y="1057314"/>
        <a:ext cx="9723666" cy="814274"/>
      </dsp:txXfrm>
    </dsp:sp>
    <dsp:sp modelId="{E828DDC4-0756-415A-B957-94B602877A4A}">
      <dsp:nvSpPr>
        <dsp:cNvPr id="0" name=""/>
        <dsp:cNvSpPr/>
      </dsp:nvSpPr>
      <dsp:spPr>
        <a:xfrm>
          <a:off x="486183" y="894954"/>
          <a:ext cx="6806566" cy="3247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272" tIns="0" rIns="257272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Step 2 | Exploratory Data Analysis (EDA)</a:t>
          </a:r>
        </a:p>
      </dsp:txBody>
      <dsp:txXfrm>
        <a:off x="502035" y="910806"/>
        <a:ext cx="6774862" cy="293016"/>
      </dsp:txXfrm>
    </dsp:sp>
    <dsp:sp modelId="{85F6E77F-A9DB-46BF-B56B-A5918C2B269D}">
      <dsp:nvSpPr>
        <dsp:cNvPr id="0" name=""/>
        <dsp:cNvSpPr/>
      </dsp:nvSpPr>
      <dsp:spPr>
        <a:xfrm>
          <a:off x="0" y="2093349"/>
          <a:ext cx="9723666" cy="987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665" tIns="229108" rIns="754665" bIns="78232" numCol="1" spcCol="1270" anchor="t" anchorCtr="0">
          <a:noAutofit/>
        </a:bodyPr>
        <a:lstStyle/>
        <a:p>
          <a:pPr marL="57150" lvl="1" indent="-129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rgbClr val="303030">
                  <a:hueOff val="0"/>
                  <a:satOff val="0"/>
                  <a:lumOff val="0"/>
                  <a:alphaOff val="0"/>
                </a:srgbClr>
              </a:solidFill>
              <a:latin typeface="Cambria"/>
              <a:ea typeface="+mn-ea"/>
              <a:cs typeface="+mn-cs"/>
            </a:rPr>
            <a:t>Calculated Daily returns, Cumulative returns, Sharpe ratio, Portfolio risk, and ROI.
Identified the top-performing stocks.
Discovered stocks with over 80% returns in the last five years.</a:t>
          </a:r>
          <a:endParaRPr lang="en-US" sz="1100" kern="1200" dirty="0">
            <a:solidFill>
              <a:srgbClr val="303030">
                <a:hueOff val="0"/>
                <a:satOff val="0"/>
                <a:lumOff val="0"/>
                <a:alphaOff val="0"/>
              </a:srgbClr>
            </a:solidFill>
            <a:latin typeface="Cambria"/>
            <a:ea typeface="+mn-ea"/>
            <a:cs typeface="+mn-cs"/>
          </a:endParaRPr>
        </a:p>
        <a:p>
          <a:pPr marL="57150" lvl="1" indent="-129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rgbClr val="303030">
                  <a:hueOff val="0"/>
                  <a:satOff val="0"/>
                  <a:lumOff val="0"/>
                  <a:alphaOff val="0"/>
                </a:srgbClr>
              </a:solidFill>
              <a:latin typeface="Cambria"/>
              <a:ea typeface="+mn-ea"/>
              <a:cs typeface="+mn-cs"/>
            </a:rPr>
            <a:t>Performed sector-wise analysis to get a better view of each sector.</a:t>
          </a:r>
          <a:endParaRPr lang="en-US" sz="1100" kern="1200" dirty="0">
            <a:solidFill>
              <a:srgbClr val="303030">
                <a:hueOff val="0"/>
                <a:satOff val="0"/>
                <a:lumOff val="0"/>
                <a:alphaOff val="0"/>
              </a:srgbClr>
            </a:solidFill>
            <a:latin typeface="Cambria"/>
            <a:ea typeface="+mn-ea"/>
            <a:cs typeface="+mn-cs"/>
          </a:endParaRPr>
        </a:p>
      </dsp:txBody>
      <dsp:txXfrm>
        <a:off x="0" y="2093349"/>
        <a:ext cx="9723666" cy="987525"/>
      </dsp:txXfrm>
    </dsp:sp>
    <dsp:sp modelId="{86A43697-948B-4853-B9AD-64B1F9243917}">
      <dsp:nvSpPr>
        <dsp:cNvPr id="0" name=""/>
        <dsp:cNvSpPr/>
      </dsp:nvSpPr>
      <dsp:spPr>
        <a:xfrm>
          <a:off x="486183" y="1930989"/>
          <a:ext cx="6806566" cy="3247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272" tIns="0" rIns="257272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Step 3 | Data Analysis</a:t>
          </a:r>
        </a:p>
      </dsp:txBody>
      <dsp:txXfrm>
        <a:off x="502035" y="1946841"/>
        <a:ext cx="6774862" cy="293016"/>
      </dsp:txXfrm>
    </dsp:sp>
    <dsp:sp modelId="{418D97E7-B715-4C4B-A8B1-ABE53C05FF77}">
      <dsp:nvSpPr>
        <dsp:cNvPr id="0" name=""/>
        <dsp:cNvSpPr/>
      </dsp:nvSpPr>
      <dsp:spPr>
        <a:xfrm>
          <a:off x="0" y="3302634"/>
          <a:ext cx="9723666" cy="9528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665" tIns="229108" rIns="754665" bIns="78232" numCol="1" spcCol="1270" anchor="t" anchorCtr="0">
          <a:noAutofit/>
        </a:bodyPr>
        <a:lstStyle/>
        <a:p>
          <a:pPr marL="57150" lvl="1" indent="-129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rgbClr val="303030">
                  <a:hueOff val="0"/>
                  <a:satOff val="0"/>
                  <a:lumOff val="0"/>
                  <a:alphaOff val="0"/>
                </a:srgbClr>
              </a:solidFill>
              <a:latin typeface="Cambria"/>
              <a:ea typeface="+mn-ea"/>
              <a:cs typeface="+mn-cs"/>
            </a:rPr>
            <a:t>Each stock possesses unique characteristics, including varying levels of risk and liability.
Amazon (AMZN) is notable for its potential to generate high returns, although this comes at a higher level of risk.
In contrast, stocks such as Johnson &amp; Johnson (JNJ), Roche Holding (RHHBY), Merck &amp; Co. (MRK), and Microsoft (MSFT) offer good returns while presenting lower levels of risk.</a:t>
          </a:r>
        </a:p>
      </dsp:txBody>
      <dsp:txXfrm>
        <a:off x="0" y="3302634"/>
        <a:ext cx="9723666" cy="952874"/>
      </dsp:txXfrm>
    </dsp:sp>
    <dsp:sp modelId="{3F4C8DF8-87D3-BC47-8361-7762A9023FA6}">
      <dsp:nvSpPr>
        <dsp:cNvPr id="0" name=""/>
        <dsp:cNvSpPr/>
      </dsp:nvSpPr>
      <dsp:spPr>
        <a:xfrm>
          <a:off x="486183" y="3140274"/>
          <a:ext cx="6806566" cy="3247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272" tIns="0" rIns="257272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Step 4 | Stock selection</a:t>
          </a:r>
        </a:p>
      </dsp:txBody>
      <dsp:txXfrm>
        <a:off x="502035" y="3156126"/>
        <a:ext cx="6774862" cy="293016"/>
      </dsp:txXfrm>
    </dsp:sp>
    <dsp:sp modelId="{B07EFA7A-1B47-4F42-B25D-CBC37C417D1A}">
      <dsp:nvSpPr>
        <dsp:cNvPr id="0" name=""/>
        <dsp:cNvSpPr/>
      </dsp:nvSpPr>
      <dsp:spPr>
        <a:xfrm>
          <a:off x="0" y="4477269"/>
          <a:ext cx="9723666" cy="4591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665" tIns="229108" rIns="754665" bIns="78232" numCol="1" spcCol="1270" anchor="t" anchorCtr="0">
          <a:noAutofit/>
        </a:bodyPr>
        <a:lstStyle/>
        <a:p>
          <a:pPr marL="57150" lvl="1" indent="-129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rgbClr val="303030">
                  <a:hueOff val="0"/>
                  <a:satOff val="0"/>
                  <a:lumOff val="0"/>
                  <a:alphaOff val="0"/>
                </a:srgbClr>
              </a:solidFill>
              <a:latin typeface="Cambria"/>
              <a:ea typeface="+mn-ea"/>
              <a:cs typeface="+mn-cs"/>
            </a:rPr>
            <a:t>Finalized portfolios for Mr. Patrick and Peter </a:t>
          </a:r>
          <a:r>
            <a:rPr lang="en-GB" sz="1100" kern="1200" dirty="0" err="1">
              <a:solidFill>
                <a:srgbClr val="303030">
                  <a:hueOff val="0"/>
                  <a:satOff val="0"/>
                  <a:lumOff val="0"/>
                  <a:alphaOff val="0"/>
                </a:srgbClr>
              </a:solidFill>
              <a:latin typeface="Cambria"/>
              <a:ea typeface="+mn-ea"/>
              <a:cs typeface="+mn-cs"/>
            </a:rPr>
            <a:t>Jyengar</a:t>
          </a:r>
          <a:r>
            <a:rPr lang="en-GB" sz="1100" kern="1200" dirty="0">
              <a:solidFill>
                <a:srgbClr val="303030">
                  <a:hueOff val="0"/>
                  <a:satOff val="0"/>
                  <a:lumOff val="0"/>
                  <a:alphaOff val="0"/>
                </a:srgbClr>
              </a:solidFill>
              <a:latin typeface="Cambria"/>
              <a:ea typeface="+mn-ea"/>
              <a:cs typeface="+mn-cs"/>
            </a:rPr>
            <a:t> based on the analysis and requirements.</a:t>
          </a:r>
        </a:p>
      </dsp:txBody>
      <dsp:txXfrm>
        <a:off x="0" y="4477269"/>
        <a:ext cx="9723666" cy="459112"/>
      </dsp:txXfrm>
    </dsp:sp>
    <dsp:sp modelId="{B6AADF2A-8BEB-294C-BB63-523759D65EC3}">
      <dsp:nvSpPr>
        <dsp:cNvPr id="0" name=""/>
        <dsp:cNvSpPr/>
      </dsp:nvSpPr>
      <dsp:spPr>
        <a:xfrm>
          <a:off x="486183" y="4314909"/>
          <a:ext cx="6806566" cy="3247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272" tIns="0" rIns="257272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Step 5 | Portfolio creation</a:t>
          </a:r>
        </a:p>
      </dsp:txBody>
      <dsp:txXfrm>
        <a:off x="502035" y="4330761"/>
        <a:ext cx="6774862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6/10/24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6/10/24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95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73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90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49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83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66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67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02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14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50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1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10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98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55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3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02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22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33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15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70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56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1220" y="1600200"/>
            <a:ext cx="5946737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2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1221" y="4898573"/>
            <a:ext cx="5946736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1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0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9368" y="4782971"/>
            <a:ext cx="5656149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5277" y="0"/>
            <a:ext cx="4266723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1"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6/10/24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893" y="646113"/>
            <a:ext cx="1829277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646113"/>
            <a:ext cx="7621985" cy="552291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6/10/24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3453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6/10/24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9368" y="1709058"/>
            <a:ext cx="9619581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07" y="2237097"/>
            <a:ext cx="8231745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1" b="0" cap="none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9" y="4876801"/>
            <a:ext cx="8231745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1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337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01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93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6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40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1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86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6509" y="0"/>
            <a:ext cx="1065491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1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6/10/24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9368" y="4782971"/>
            <a:ext cx="801896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09" y="381000"/>
            <a:ext cx="9832359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556" y="1984248"/>
            <a:ext cx="4801850" cy="4187952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319" y="1984248"/>
            <a:ext cx="4801851" cy="4187952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6/10/24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9368" y="1709058"/>
            <a:ext cx="9619581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09" y="381000"/>
            <a:ext cx="9832359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828800"/>
            <a:ext cx="480185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1" b="0" cap="none" baseline="0">
                <a:solidFill>
                  <a:schemeClr val="tx2"/>
                </a:solidFill>
              </a:defRPr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743201"/>
            <a:ext cx="4801850" cy="3425825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3320" y="1828800"/>
            <a:ext cx="480185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1" b="0" cap="none" baseline="0">
                <a:solidFill>
                  <a:schemeClr val="tx2"/>
                </a:solidFill>
              </a:defRPr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3320" y="2743201"/>
            <a:ext cx="4801850" cy="3425825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6/10/24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9368" y="1709058"/>
            <a:ext cx="9619581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6/10/24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9368" y="1709058"/>
            <a:ext cx="9619581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6/10/24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09" y="685801"/>
            <a:ext cx="4115872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1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2" y="685800"/>
            <a:ext cx="5259169" cy="54864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2895600"/>
            <a:ext cx="4115872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1"/>
              </a:spcBef>
              <a:buNone/>
              <a:defRPr sz="2001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6/10/24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9368" y="2743200"/>
            <a:ext cx="3903092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09" y="685800"/>
            <a:ext cx="4115872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1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7495" y="-50117"/>
            <a:ext cx="6173806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1"/>
            </a:lvl1pPr>
            <a:lvl2pPr marL="457337" indent="0">
              <a:buNone/>
              <a:defRPr sz="2801"/>
            </a:lvl2pPr>
            <a:lvl3pPr marL="914674" indent="0">
              <a:buNone/>
              <a:defRPr sz="2401"/>
            </a:lvl3pPr>
            <a:lvl4pPr marL="1372011" indent="0">
              <a:buNone/>
              <a:defRPr sz="2001"/>
            </a:lvl4pPr>
            <a:lvl5pPr marL="1829349" indent="0">
              <a:buNone/>
              <a:defRPr sz="2001"/>
            </a:lvl5pPr>
            <a:lvl6pPr marL="2286686" indent="0">
              <a:buNone/>
              <a:defRPr sz="2001"/>
            </a:lvl6pPr>
            <a:lvl7pPr marL="2744023" indent="0">
              <a:buNone/>
              <a:defRPr sz="2001"/>
            </a:lvl7pPr>
            <a:lvl8pPr marL="3201360" indent="0">
              <a:buNone/>
              <a:defRPr sz="2001"/>
            </a:lvl8pPr>
            <a:lvl9pPr marL="3658697" indent="0">
              <a:buNone/>
              <a:defRPr sz="2001"/>
            </a:lvl9pPr>
          </a:lstStyle>
          <a:p>
            <a:r>
              <a:rPr lang="en-GB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2895600"/>
            <a:ext cx="4115872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1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9368" y="2743200"/>
            <a:ext cx="3903092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83236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81201"/>
            <a:ext cx="9832360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595638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30155" y="6400800"/>
            <a:ext cx="154906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6/10/24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8090" y="6400800"/>
            <a:ext cx="106708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06549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0"/>
            <a:ext cx="1065490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1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674" rtl="0" eaLnBrk="1" latinLnBrk="0" hangingPunct="1">
        <a:lnSpc>
          <a:spcPct val="90000"/>
        </a:lnSpc>
        <a:spcBef>
          <a:spcPct val="0"/>
        </a:spcBef>
        <a:buNone/>
        <a:defRPr sz="3601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905" indent="-223905" algn="l" defTabSz="914674" rtl="0" eaLnBrk="1" latinLnBrk="0" hangingPunct="1">
        <a:lnSpc>
          <a:spcPct val="90000"/>
        </a:lnSpc>
        <a:spcBef>
          <a:spcPts val="1801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511328" indent="-228669" algn="l" defTabSz="914674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2pPr>
      <a:lvl3pPr marL="686006" indent="-174677" algn="l" defTabSz="914674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860683" indent="-174677" algn="l" defTabSz="914674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773" indent="-173090" algn="l" defTabSz="914674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370" indent="-173788" algn="l" defTabSz="914674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1158" indent="-173788" algn="l" defTabSz="914674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946" indent="-173788" algn="l" defTabSz="914674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734" indent="-173788" algn="l" defTabSz="914674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337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674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1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349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6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3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7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5" Type="http://schemas.openxmlformats.org/officeDocument/2006/relationships/image" Target="../media/image16.png"/><Relationship Id="rId4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0.wdp"/><Relationship Id="rId5" Type="http://schemas.openxmlformats.org/officeDocument/2006/relationships/image" Target="../media/image18.png"/><Relationship Id="rId4" Type="http://schemas.microsoft.com/office/2007/relationships/hdphoto" Target="../media/hdphoto9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Finance &amp; Risk Analytics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 Kamal H. Thampi</a:t>
            </a: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CA9674-AF5F-083A-2C10-37D151C138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" r="1"/>
          <a:stretch/>
        </p:blipFill>
        <p:spPr>
          <a:xfrm>
            <a:off x="1991544" y="2550135"/>
            <a:ext cx="9001000" cy="43078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Stocks Performance (normalized data) - II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E629AB16-3ECA-1F01-0651-EEA77E7FBC59}"/>
              </a:ext>
            </a:extLst>
          </p:cNvPr>
          <p:cNvSpPr txBox="1">
            <a:spLocks/>
          </p:cNvSpPr>
          <p:nvPr/>
        </p:nvSpPr>
        <p:spPr>
          <a:xfrm>
            <a:off x="1522810" y="1844411"/>
            <a:ext cx="9832360" cy="705724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en-US" sz="2000" dirty="0"/>
              <a:t>With normalized data – Google, Merck and Co Inc. &amp; Morgan Stanley have shown above 50% performance in the last 5 years.</a:t>
            </a:r>
          </a:p>
        </p:txBody>
      </p:sp>
    </p:spTree>
    <p:extLst>
      <p:ext uri="{BB962C8B-B14F-4D97-AF65-F5344CB8AC3E}">
        <p14:creationId xmlns:p14="http://schemas.microsoft.com/office/powerpoint/2010/main" val="184155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CA9674-AF5F-083A-2C10-37D151C13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r="352"/>
          <a:stretch/>
        </p:blipFill>
        <p:spPr>
          <a:xfrm>
            <a:off x="1991544" y="2550135"/>
            <a:ext cx="9001000" cy="43078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Stocks Performance (normalized data) - III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E629AB16-3ECA-1F01-0651-EEA77E7FBC59}"/>
              </a:ext>
            </a:extLst>
          </p:cNvPr>
          <p:cNvSpPr txBox="1">
            <a:spLocks/>
          </p:cNvSpPr>
          <p:nvPr/>
        </p:nvSpPr>
        <p:spPr>
          <a:xfrm>
            <a:off x="1522810" y="1844411"/>
            <a:ext cx="9832360" cy="705724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en-US" sz="2000" dirty="0"/>
              <a:t>Aviation Industry, Barclays, Bausch Health Companies, Credit Suisse, Deutsche Bank, Goldman Sachs, IBM, Pfizer and Wells Fargo have shown below 50% performance.</a:t>
            </a:r>
          </a:p>
        </p:txBody>
      </p:sp>
    </p:spTree>
    <p:extLst>
      <p:ext uri="{BB962C8B-B14F-4D97-AF65-F5344CB8AC3E}">
        <p14:creationId xmlns:p14="http://schemas.microsoft.com/office/powerpoint/2010/main" val="228417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Sector-wise Analysis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1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Aviation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E629AB16-3ECA-1F01-0651-EEA77E7FBC59}"/>
              </a:ext>
            </a:extLst>
          </p:cNvPr>
          <p:cNvSpPr txBox="1">
            <a:spLocks/>
          </p:cNvSpPr>
          <p:nvPr/>
        </p:nvSpPr>
        <p:spPr>
          <a:xfrm>
            <a:off x="1522810" y="1844411"/>
            <a:ext cx="9832360" cy="705724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en-US" sz="2000" dirty="0"/>
              <a:t>This sector suffered a severe decline in March 2020 due to COVID-19 and has not yet recovered, with ongoing challenges persisting despite an improving overall market.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92BA18F-8DD1-70F4-DC58-C9A9BDD8D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07" y="2550134"/>
            <a:ext cx="10286829" cy="430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9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Finance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E629AB16-3ECA-1F01-0651-EEA77E7FBC59}"/>
              </a:ext>
            </a:extLst>
          </p:cNvPr>
          <p:cNvSpPr txBox="1">
            <a:spLocks/>
          </p:cNvSpPr>
          <p:nvPr/>
        </p:nvSpPr>
        <p:spPr>
          <a:xfrm>
            <a:off x="1522810" y="1844411"/>
            <a:ext cx="9832360" cy="705724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en-US" sz="2000" dirty="0"/>
              <a:t>This sector was also impacted by COVID-19, but while many stocks struggled to recover, Morgan Stanley and Goldman Sachs stood out as relative performers.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BA18F-8DD1-70F4-DC58-C9A9BDD8D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808" y="2550134"/>
            <a:ext cx="10286827" cy="430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Pharmaceuticals / Healthcare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E629AB16-3ECA-1F01-0651-EEA77E7FBC59}"/>
              </a:ext>
            </a:extLst>
          </p:cNvPr>
          <p:cNvSpPr txBox="1">
            <a:spLocks/>
          </p:cNvSpPr>
          <p:nvPr/>
        </p:nvSpPr>
        <p:spPr>
          <a:xfrm>
            <a:off x="1522810" y="1844411"/>
            <a:ext cx="9832360" cy="705724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en-US" sz="2000" dirty="0"/>
              <a:t>The pandemic also impacted this sector, but UnitedHealth and Johnson &amp; Johnson have since outperformed the S&amp;P Index, while Bausch Health has underperformed.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BA18F-8DD1-70F4-DC58-C9A9BDD8D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808" y="2550134"/>
            <a:ext cx="10286827" cy="430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5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E629AB16-3ECA-1F01-0651-EEA77E7FBC59}"/>
              </a:ext>
            </a:extLst>
          </p:cNvPr>
          <p:cNvSpPr txBox="1">
            <a:spLocks/>
          </p:cNvSpPr>
          <p:nvPr/>
        </p:nvSpPr>
        <p:spPr>
          <a:xfrm>
            <a:off x="1522810" y="1844411"/>
            <a:ext cx="9832360" cy="705724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en-US" sz="2000" dirty="0"/>
              <a:t>The sector has shown a commendable recovery, with Microsoft, Amazon, Apple, Facebook, and Google not only rebounding but also outperforming the market index.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BA18F-8DD1-70F4-DC58-C9A9BDD8D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809" y="2550134"/>
            <a:ext cx="10286825" cy="430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8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Returns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9196" y="1878531"/>
            <a:ext cx="3023268" cy="4752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Top Stocks with High Annual Returns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AMZN</a:t>
            </a:r>
            <a:r>
              <a:rPr lang="en-US" dirty="0"/>
              <a:t>: 40.59%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MSFT</a:t>
            </a:r>
            <a:r>
              <a:rPr lang="en-US" dirty="0"/>
              <a:t>: 34.95%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AAPL</a:t>
            </a:r>
            <a:r>
              <a:rPr lang="en-US" dirty="0"/>
              <a:t>: 33.32%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FB</a:t>
            </a:r>
            <a:r>
              <a:rPr lang="en-US" dirty="0"/>
              <a:t>: 26.45%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UNH</a:t>
            </a:r>
            <a:r>
              <a:rPr lang="en-US" dirty="0"/>
              <a:t>: 23.72%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GOOG</a:t>
            </a:r>
            <a:r>
              <a:rPr lang="en-US" dirty="0"/>
              <a:t>: 21.02%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MS</a:t>
            </a:r>
            <a:r>
              <a:rPr lang="en-US" dirty="0"/>
              <a:t>: 14.55%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50234397"/>
              </p:ext>
            </p:extLst>
          </p:nvPr>
        </p:nvGraphicFramePr>
        <p:xfrm>
          <a:off x="4439817" y="1772816"/>
          <a:ext cx="6840756" cy="498289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60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0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0084">
                  <a:extLst>
                    <a:ext uri="{9D8B030D-6E8A-4147-A177-3AD203B41FA5}">
                      <a16:colId xmlns:a16="http://schemas.microsoft.com/office/drawing/2014/main" val="930943261"/>
                    </a:ext>
                  </a:extLst>
                </a:gridCol>
                <a:gridCol w="760084">
                  <a:extLst>
                    <a:ext uri="{9D8B030D-6E8A-4147-A177-3AD203B41FA5}">
                      <a16:colId xmlns:a16="http://schemas.microsoft.com/office/drawing/2014/main" val="1163387505"/>
                    </a:ext>
                  </a:extLst>
                </a:gridCol>
                <a:gridCol w="760084">
                  <a:extLst>
                    <a:ext uri="{9D8B030D-6E8A-4147-A177-3AD203B41FA5}">
                      <a16:colId xmlns:a16="http://schemas.microsoft.com/office/drawing/2014/main" val="2121235121"/>
                    </a:ext>
                  </a:extLst>
                </a:gridCol>
                <a:gridCol w="760084">
                  <a:extLst>
                    <a:ext uri="{9D8B030D-6E8A-4147-A177-3AD203B41FA5}">
                      <a16:colId xmlns:a16="http://schemas.microsoft.com/office/drawing/2014/main" val="847433902"/>
                    </a:ext>
                  </a:extLst>
                </a:gridCol>
                <a:gridCol w="760084">
                  <a:extLst>
                    <a:ext uri="{9D8B030D-6E8A-4147-A177-3AD203B41FA5}">
                      <a16:colId xmlns:a16="http://schemas.microsoft.com/office/drawing/2014/main" val="2504366229"/>
                    </a:ext>
                  </a:extLst>
                </a:gridCol>
                <a:gridCol w="760084">
                  <a:extLst>
                    <a:ext uri="{9D8B030D-6E8A-4147-A177-3AD203B41FA5}">
                      <a16:colId xmlns:a16="http://schemas.microsoft.com/office/drawing/2014/main" val="1287643322"/>
                    </a:ext>
                  </a:extLst>
                </a:gridCol>
              </a:tblGrid>
              <a:tr h="263656">
                <a:tc>
                  <a:txBody>
                    <a:bodyPr/>
                    <a:lstStyle/>
                    <a:p>
                      <a:pPr algn="ctr"/>
                      <a:r>
                        <a:rPr lang="en-IN" sz="9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Ticker</a:t>
                      </a:r>
                      <a:endParaRPr lang="en-IN" sz="9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299" marR="4299" marT="4299" marB="4299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Avg. Daily Returns</a:t>
                      </a:r>
                      <a:endParaRPr lang="en-IN" sz="9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299" marR="4299" marT="4299" marB="4299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Risk</a:t>
                      </a:r>
                      <a:endParaRPr lang="en-IN" sz="9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299" marR="4299" marT="4299" marB="4299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Min</a:t>
                      </a:r>
                      <a:endParaRPr lang="en-IN" sz="9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299" marR="4299" marT="4299" marB="4299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Max</a:t>
                      </a:r>
                      <a:endParaRPr lang="en-IN" sz="9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299" marR="4299" marT="4299" marB="4299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Annualized Returns</a:t>
                      </a:r>
                      <a:endParaRPr lang="en-IN" sz="9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299" marR="4299" marT="4299" marB="4299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Annualized Risk</a:t>
                      </a:r>
                      <a:endParaRPr lang="en-IN" sz="9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299" marR="4299" marT="4299" marB="4299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Sharpe Ratio</a:t>
                      </a:r>
                      <a:endParaRPr lang="en-IN" sz="9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299" marR="4299" marT="4299" marB="4299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Cumulative Returns</a:t>
                      </a:r>
                      <a:endParaRPr lang="en-IN" sz="9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299" marR="4299" marT="4299" marB="4299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AMZN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1.9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-7.92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13.22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40.59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30.11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1.32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504.69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138715404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MSFT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1.75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-14.74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14.22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34.95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27.84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1.23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371.49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3623456184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AAPL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0.13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1.87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-12.86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11.98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33.32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29.73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322.74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FB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2.04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-18.96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15.52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26.45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32.31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187.96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UNH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1.78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-17.28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12.8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23.72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28.27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0.81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167.36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GOOG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1.65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-11.1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10.45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21.02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26.23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0.77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140.41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640917094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2.18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-15.6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19.77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14.55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34.62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53.49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149071139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S&amp;P500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1.21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-11.98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9.38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13.04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19.18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0.64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74.81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3757702893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MRK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1.41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-8.9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10.41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12.88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22.33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0.54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68.02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2016045201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JNJ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1.25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-10.04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8.0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11.35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19.78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0.54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59.79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4049631343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GS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1.99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-12.71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17.58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7.64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31.59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14.17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2017343126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RHHBY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1.35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-8.96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13.01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7.38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21.45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28.87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1508754201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LUV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2.29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-15.11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14.44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6.16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36.37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-2.37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2100809559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PFE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1.38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-7.73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8.96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5.25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21.95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15.26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2032527519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DAL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2.65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-25.99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21.02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1.05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42.03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-32.66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1175883895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3.31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-26.5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24.58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0.86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52.6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-47.88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530268639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IBM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1.61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-12.85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11.3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25.54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-15.27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91241251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ALGT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2.91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-28.33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29.24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-1.19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46.2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-45.04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4051095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ALK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2.69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-23.24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20.31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-6.44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42.71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-54.34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1680595368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AAL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-0.03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3.47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-25.22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41.1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-8.47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55.12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-68.65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1294124063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WFC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2.03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-15.87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14.53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-10.44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32.3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-0.35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-54.3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505768142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CS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2.28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-18.26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16.34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-11.01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36.26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-0.32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-58.61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796105928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DB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2.77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-17.49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14.02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-13.33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44.04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-0.32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-68.33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2742141899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BCS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-0.05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2.51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-21.85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15.1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-13.82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39.87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-0.37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-66.62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2098873825"/>
                  </a:ext>
                </a:extLst>
              </a:tr>
              <a:tr h="187999">
                <a:tc>
                  <a:txBody>
                    <a:bodyPr/>
                    <a:lstStyle/>
                    <a:p>
                      <a:pPr algn="ctr"/>
                      <a:r>
                        <a:rPr lang="en-IN" sz="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BHC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-0.09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4.46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-51.46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33.74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-22.6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70.72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-0.33</a:t>
                      </a:r>
                      <a:endParaRPr lang="en-IN" sz="90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-91.35</a:t>
                      </a:r>
                      <a:endParaRPr lang="en-IN" sz="900" dirty="0">
                        <a:effectLst/>
                        <a:latin typeface="+mn-lt"/>
                      </a:endParaRPr>
                    </a:p>
                  </a:txBody>
                  <a:tcPr marL="4299" marR="4299" marT="4299" marB="4299" anchor="ctr"/>
                </a:tc>
                <a:extLst>
                  <a:ext uri="{0D108BD9-81ED-4DB2-BD59-A6C34878D82A}">
                    <a16:rowId xmlns:a16="http://schemas.microsoft.com/office/drawing/2014/main" val="3656838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70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191A550D-F591-D6C3-2DC0-48AA445B14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5" t="9432" r="1748" b="72485"/>
          <a:stretch/>
        </p:blipFill>
        <p:spPr>
          <a:xfrm>
            <a:off x="1756846" y="4603664"/>
            <a:ext cx="9579650" cy="21377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Annualized Risk &amp; Returns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E629AB16-3ECA-1F01-0651-EEA77E7FBC59}"/>
              </a:ext>
            </a:extLst>
          </p:cNvPr>
          <p:cNvSpPr txBox="1">
            <a:spLocks/>
          </p:cNvSpPr>
          <p:nvPr/>
        </p:nvSpPr>
        <p:spPr>
          <a:xfrm>
            <a:off x="1522810" y="1739368"/>
            <a:ext cx="9832360" cy="3129792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</a:pPr>
            <a:r>
              <a:rPr lang="en-US" sz="1600" dirty="0"/>
              <a:t>The top five performing stocks by annualized return are Amazon (AMZN), Microsoft (MSFT), Apple (AAPL), Facebook (FB), and UnitedHealth Group (UNH).</a:t>
            </a:r>
          </a:p>
          <a:p>
            <a:pPr algn="just">
              <a:spcBef>
                <a:spcPts val="600"/>
              </a:spcBef>
            </a:pPr>
            <a:r>
              <a:rPr lang="en-US" sz="1600" dirty="0"/>
              <a:t>Each of these top 5 stocks has an annualized return exceeding 20%, and their risk profile is considered moderate compared to other equities.</a:t>
            </a:r>
          </a:p>
          <a:p>
            <a:pPr algn="just">
              <a:spcBef>
                <a:spcPts val="600"/>
              </a:spcBef>
            </a:pPr>
            <a:r>
              <a:rPr lang="en-US" sz="1600" dirty="0"/>
              <a:t>Conversely, lower returns increase the likelihood of losing initial investment capital.</a:t>
            </a:r>
          </a:p>
          <a:p>
            <a:pPr algn="just">
              <a:spcBef>
                <a:spcPts val="600"/>
              </a:spcBef>
            </a:pPr>
            <a:r>
              <a:rPr lang="en-US" sz="1600" dirty="0"/>
              <a:t>The five banks - Bank of America (BHC), Bank of Canada (BCS), Deutsche Bank (DB), Credit Suisse (CS), and Wells Fargo (WFC) - are characterized by higher risk as they did not generate sufficient returns to compensate for the initial investment.</a:t>
            </a:r>
          </a:p>
          <a:p>
            <a:pPr algn="just">
              <a:spcBef>
                <a:spcPts val="600"/>
              </a:spcBef>
            </a:pPr>
            <a:r>
              <a:rPr lang="en-US" sz="1600" dirty="0"/>
              <a:t>A lower return on investment (ROI) often indicates a higher level of risk in stocks. Nevertheless, some equities may offer stable returns at relatively low risk, providing investors with a safer opportunity.</a:t>
            </a:r>
          </a:p>
          <a:p>
            <a:pPr algn="just">
              <a:spcBef>
                <a:spcPts val="600"/>
              </a:spcBef>
            </a:pPr>
            <a:r>
              <a:rPr lang="en-US" sz="1600" dirty="0"/>
              <a:t>Johnson &amp; Johnson (JNJ), Roche Holding (RHHBY), and Merck &amp; Co. (MRK) are notable examples of stocks that balance risk and return, offering more conservative investment options.</a:t>
            </a:r>
          </a:p>
        </p:txBody>
      </p:sp>
    </p:spTree>
    <p:extLst>
      <p:ext uri="{BB962C8B-B14F-4D97-AF65-F5344CB8AC3E}">
        <p14:creationId xmlns:p14="http://schemas.microsoft.com/office/powerpoint/2010/main" val="22156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Overview</a:t>
            </a:r>
          </a:p>
          <a:p>
            <a:r>
              <a:rPr lang="en-US" dirty="0"/>
              <a:t>Sector-wise Analysis</a:t>
            </a:r>
          </a:p>
          <a:p>
            <a:r>
              <a:rPr lang="en-US" dirty="0"/>
              <a:t>Key Findings</a:t>
            </a:r>
          </a:p>
          <a:p>
            <a:r>
              <a:rPr lang="en-US" dirty="0"/>
              <a:t>Portfolio Analysis</a:t>
            </a:r>
          </a:p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Analysis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9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9E781-C956-BE70-CED4-0293D7E7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Patrick </a:t>
            </a:r>
            <a:r>
              <a:rPr lang="en-US" dirty="0" err="1"/>
              <a:t>Jyengar’s</a:t>
            </a:r>
            <a:r>
              <a:rPr lang="en-US" dirty="0"/>
              <a:t> Portfolio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70166FD-61DD-F78B-5C77-B0DF5F3A3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809" y="1800200"/>
            <a:ext cx="5077247" cy="5057800"/>
          </a:xfrm>
        </p:spPr>
        <p:txBody>
          <a:bodyPr>
            <a:noAutofit/>
          </a:bodyPr>
          <a:lstStyle/>
          <a:p>
            <a:pPr marL="0" indent="0" algn="just">
              <a:spcBef>
                <a:spcPts val="600"/>
              </a:spcBef>
              <a:buNone/>
            </a:pPr>
            <a:r>
              <a:rPr lang="en-US" sz="1400" b="1" dirty="0"/>
              <a:t>Investment Objective</a:t>
            </a:r>
          </a:p>
          <a:p>
            <a:pPr algn="just">
              <a:spcBef>
                <a:spcPts val="600"/>
              </a:spcBef>
            </a:pPr>
            <a:r>
              <a:rPr lang="en-US" sz="1400" dirty="0"/>
              <a:t>Mr. Patrick aims to double his investment over a period of 5 years.</a:t>
            </a:r>
          </a:p>
          <a:p>
            <a:pPr algn="just">
              <a:spcBef>
                <a:spcPts val="600"/>
              </a:spcBef>
            </a:pPr>
            <a:r>
              <a:rPr lang="en-US" sz="1400" dirty="0"/>
              <a:t>He seeks to invest in low-risk stocks that generate decent returns.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sz="1400" b="1" dirty="0"/>
              <a:t>Stock Selection</a:t>
            </a:r>
          </a:p>
          <a:p>
            <a:pPr algn="just">
              <a:spcBef>
                <a:spcPts val="600"/>
              </a:spcBef>
            </a:pPr>
            <a:r>
              <a:rPr lang="en-US" sz="1400" dirty="0"/>
              <a:t>Based on his profile, suitable low-risk stocks for investment include:</a:t>
            </a:r>
          </a:p>
          <a:p>
            <a:pPr lvl="1" algn="just"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Johnson &amp; Johnson (JNJ)</a:t>
            </a:r>
          </a:p>
          <a:p>
            <a:pPr lvl="1" algn="just"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Roche Holding AG (RHHBY)</a:t>
            </a:r>
          </a:p>
          <a:p>
            <a:pPr lvl="1" algn="just"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Merck &amp; Co., Inc. (MRK)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sz="1400" b="1" dirty="0"/>
              <a:t>Portfolio Composition</a:t>
            </a:r>
          </a:p>
          <a:p>
            <a:pPr algn="just">
              <a:spcBef>
                <a:spcPts val="600"/>
              </a:spcBef>
            </a:pPr>
            <a:r>
              <a:rPr lang="en-US" sz="1400" dirty="0"/>
              <a:t>To achieve the desired returns, a portion of Mr. Patrick’s wealth will be invested in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Microsoft Corporation (MSFT)</a:t>
            </a:r>
            <a:r>
              <a:rPr lang="en-US" sz="1400" dirty="0"/>
              <a:t>.</a:t>
            </a:r>
          </a:p>
          <a:p>
            <a:pPr algn="just">
              <a:spcBef>
                <a:spcPts val="600"/>
              </a:spcBef>
            </a:pPr>
            <a:r>
              <a:rPr lang="en-US" sz="1400" dirty="0"/>
              <a:t>The portfolio will consist of equal weightages of 0.25 for each stock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sz="1400" b="1" dirty="0"/>
              <a:t>Investment Amount and Expected Returns</a:t>
            </a:r>
          </a:p>
          <a:p>
            <a:pPr algn="just">
              <a:spcBef>
                <a:spcPts val="600"/>
              </a:spcBef>
            </a:pPr>
            <a:r>
              <a:rPr lang="en-US" sz="1400" dirty="0"/>
              <a:t>Mr. Patrick will invest $500,000 in the above-mentioned portfolio.</a:t>
            </a:r>
          </a:p>
          <a:p>
            <a:pPr algn="just">
              <a:spcBef>
                <a:spcPts val="600"/>
              </a:spcBef>
            </a:pPr>
            <a:r>
              <a:rPr lang="en-US" sz="1400" dirty="0"/>
              <a:t>After 5 years, the expected returns on his investment would be approximately $1.05 M resulting in a gain of $558 K.</a:t>
            </a:r>
          </a:p>
        </p:txBody>
      </p:sp>
      <p:pic>
        <p:nvPicPr>
          <p:cNvPr id="25" name="Content Placeholder 24" descr="A graph showing a growth of stock&#10;&#10;Description automatically generated with medium confidence">
            <a:extLst>
              <a:ext uri="{FF2B5EF4-FFF2-40B4-BE49-F238E27FC236}">
                <a16:creationId xmlns:a16="http://schemas.microsoft.com/office/drawing/2014/main" id="{51DFB75E-A07C-798C-0A1A-49AD53DD2F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139" b="-1"/>
          <a:stretch/>
        </p:blipFill>
        <p:spPr>
          <a:xfrm>
            <a:off x="6638400" y="4365104"/>
            <a:ext cx="4860000" cy="2143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 descr="A graph showing a sound wave&#10;&#10;Description automatically generated">
            <a:extLst>
              <a:ext uri="{FF2B5EF4-FFF2-40B4-BE49-F238E27FC236}">
                <a16:creationId xmlns:a16="http://schemas.microsoft.com/office/drawing/2014/main" id="{2C6B6F03-51E6-9250-59A0-7CDFF98732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204"/>
          <a:stretch/>
        </p:blipFill>
        <p:spPr>
          <a:xfrm>
            <a:off x="6636600" y="2034241"/>
            <a:ext cx="4858490" cy="20981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686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9E781-C956-BE70-CED4-0293D7E7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 </a:t>
            </a:r>
            <a:r>
              <a:rPr lang="en-US" dirty="0" err="1"/>
              <a:t>Jyengar’s</a:t>
            </a:r>
            <a:r>
              <a:rPr lang="en-US" dirty="0"/>
              <a:t> Portfolio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70166FD-61DD-F78B-5C77-B0DF5F3A3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809" y="1800200"/>
            <a:ext cx="5077247" cy="5057800"/>
          </a:xfrm>
        </p:spPr>
        <p:txBody>
          <a:bodyPr>
            <a:noAutofit/>
          </a:bodyPr>
          <a:lstStyle/>
          <a:p>
            <a:pPr marL="0" indent="0" algn="just">
              <a:spcBef>
                <a:spcPts val="600"/>
              </a:spcBef>
              <a:buNone/>
            </a:pPr>
            <a:r>
              <a:rPr lang="en-US" sz="1400" b="1" dirty="0"/>
              <a:t>Investment Objective</a:t>
            </a:r>
          </a:p>
          <a:p>
            <a:pPr algn="just">
              <a:spcBef>
                <a:spcPts val="600"/>
              </a:spcBef>
            </a:pPr>
            <a:r>
              <a:rPr lang="en-US" sz="1400" dirty="0"/>
              <a:t>Mr. Peter </a:t>
            </a:r>
            <a:r>
              <a:rPr lang="en-US" sz="1400" dirty="0" err="1"/>
              <a:t>Jyengar</a:t>
            </a:r>
            <a:r>
              <a:rPr lang="en-US" sz="1400" dirty="0"/>
              <a:t> seeks high-return investments, consistent with his risk-taking attitude.</a:t>
            </a:r>
          </a:p>
          <a:p>
            <a:pPr algn="just">
              <a:spcBef>
                <a:spcPts val="600"/>
              </a:spcBef>
            </a:pPr>
            <a:r>
              <a:rPr lang="en-US" sz="1400" dirty="0"/>
              <a:t>He believes that occasional losses can be mitigated by bouncing back and expects significant returns for inorganic expansion of his company.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sz="1400" b="1" dirty="0"/>
              <a:t>Portfolio Composition</a:t>
            </a:r>
          </a:p>
          <a:p>
            <a:pPr algn="just">
              <a:spcBef>
                <a:spcPts val="600"/>
              </a:spcBef>
            </a:pPr>
            <a:r>
              <a:rPr lang="en-US" sz="1400" dirty="0"/>
              <a:t>Mr. </a:t>
            </a:r>
            <a:r>
              <a:rPr lang="en-US" sz="1400" dirty="0" err="1"/>
              <a:t>Jyengar</a:t>
            </a:r>
            <a:r>
              <a:rPr lang="en-US" sz="1400" dirty="0"/>
              <a:t> aims to invest $1 million from the company's cash and cash equivalents in a single high-margin stock.</a:t>
            </a:r>
          </a:p>
          <a:p>
            <a:pPr algn="just">
              <a:spcBef>
                <a:spcPts val="600"/>
              </a:spcBef>
            </a:pPr>
            <a:r>
              <a:rPr lang="en-US" sz="1400" dirty="0"/>
              <a:t>Based on his profile, a suitable high-risk/high-return stock for investment is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Amazon Inc. (AMZN).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sz="1400" b="1" dirty="0"/>
              <a:t>Investment Amount and Expected Returns</a:t>
            </a:r>
          </a:p>
          <a:p>
            <a:pPr algn="just">
              <a:spcBef>
                <a:spcPts val="600"/>
              </a:spcBef>
            </a:pPr>
            <a:r>
              <a:rPr lang="en-US" sz="1400" dirty="0"/>
              <a:t>Mr. Peter will invest $1 million in the AMZN stock.</a:t>
            </a:r>
          </a:p>
          <a:p>
            <a:pPr algn="just">
              <a:spcBef>
                <a:spcPts val="600"/>
              </a:spcBef>
            </a:pPr>
            <a:r>
              <a:rPr lang="en-US" sz="1400" dirty="0"/>
              <a:t>After 5 years, the expected returns on his investment would be approximately $6 million, resulting in a gain of over $5 million.</a:t>
            </a:r>
          </a:p>
          <a:p>
            <a:pPr marL="0" indent="0" algn="just">
              <a:spcBef>
                <a:spcPts val="600"/>
              </a:spcBef>
              <a:buNone/>
            </a:pPr>
            <a:endParaRPr lang="en-US" sz="1400" dirty="0"/>
          </a:p>
          <a:p>
            <a:pPr marL="0" indent="0" algn="just">
              <a:spcBef>
                <a:spcPts val="600"/>
              </a:spcBef>
              <a:buNone/>
            </a:pPr>
            <a:r>
              <a:rPr lang="en-US" sz="1400" b="1" i="1" dirty="0"/>
              <a:t>Note: </a:t>
            </a:r>
            <a:r>
              <a:rPr lang="en-US" sz="1400" i="1" dirty="0"/>
              <a:t>The high-risk/high-return nature of this portfolio is designed to cater to Mr. Peter's risk tolerance and provide maximum returns for his company's expansion.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51DFB75E-A07C-798C-0A1A-49AD53DD2F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266" b="303"/>
          <a:stretch/>
        </p:blipFill>
        <p:spPr>
          <a:xfrm>
            <a:off x="6636600" y="4331772"/>
            <a:ext cx="4860000" cy="2145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C6B6F03-51E6-9250-59A0-7CDFF98732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" t="-2243" r="392"/>
          <a:stretch/>
        </p:blipFill>
        <p:spPr>
          <a:xfrm>
            <a:off x="6638110" y="1988840"/>
            <a:ext cx="4858490" cy="2145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15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amera 2">
            <a:extLst>
              <a:ext uri="{FF2B5EF4-FFF2-40B4-BE49-F238E27FC236}">
                <a16:creationId xmlns:a16="http://schemas.microsoft.com/office/drawing/2014/main" id="{0AD52294-3302-B65D-2DE2-4EAC4963458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0496" y="44624"/>
            <a:ext cx="1631504" cy="1631504"/>
          </a:xfrm>
          <a:prstGeom prst="ellipse">
            <a:avLst/>
          </a:prstGeom>
          <a:ln w="19050" cap="rnd">
            <a:solidFill>
              <a:srgbClr val="40404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4400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aphicFrame>
        <p:nvGraphicFramePr>
          <p:cNvPr id="5" name="Content Placeholder 4" descr="Vertical Box List showing 3 groups arranged one below the other with bullet points for task descriptions under each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0485589"/>
              </p:ext>
            </p:extLst>
          </p:nvPr>
        </p:nvGraphicFramePr>
        <p:xfrm>
          <a:off x="1631504" y="1772816"/>
          <a:ext cx="9723666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83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F0EE24-B90A-752A-353B-AF1FB1AF0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051" y="3386938"/>
            <a:ext cx="1440375" cy="1440375"/>
          </a:xfrm>
          <a:prstGeom prst="rect">
            <a:avLst/>
          </a:prstGeom>
        </p:spPr>
      </p:pic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2548BD9E-3B3D-50F3-8139-D43EEC401015}"/>
              </a:ext>
            </a:extLst>
          </p:cNvPr>
          <p:cNvSpPr txBox="1">
            <a:spLocks/>
          </p:cNvSpPr>
          <p:nvPr/>
        </p:nvSpPr>
        <p:spPr>
          <a:xfrm>
            <a:off x="1522810" y="1844411"/>
            <a:ext cx="9832360" cy="1872696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</a:pPr>
            <a:r>
              <a:rPr lang="en-US" sz="2200" dirty="0"/>
              <a:t>We have two investors with distinct financial objectives and risk tolerance levels.</a:t>
            </a:r>
          </a:p>
          <a:p>
            <a:pPr algn="just">
              <a:spcBef>
                <a:spcPts val="600"/>
              </a:spcBef>
            </a:pPr>
            <a:r>
              <a:rPr lang="en-US" sz="2200" dirty="0"/>
              <a:t>As the portfolio manager, our responsibility is to provide personalized consultation and investment advice tailored to each investor's needs and goals.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0DC8CEC5-4266-3271-8CDC-DC7546294F0A}"/>
              </a:ext>
            </a:extLst>
          </p:cNvPr>
          <p:cNvSpPr txBox="1">
            <a:spLocks/>
          </p:cNvSpPr>
          <p:nvPr/>
        </p:nvSpPr>
        <p:spPr>
          <a:xfrm>
            <a:off x="1522810" y="4827313"/>
            <a:ext cx="4828858" cy="1626023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n-US" sz="2401" b="1" dirty="0">
                <a:solidFill>
                  <a:schemeClr val="accent1">
                    <a:lumMod val="75000"/>
                  </a:schemeClr>
                </a:solidFill>
              </a:rPr>
              <a:t>Mr. Patrick </a:t>
            </a:r>
            <a:r>
              <a:rPr lang="en-US" sz="2401" b="1" dirty="0" err="1">
                <a:solidFill>
                  <a:schemeClr val="accent1">
                    <a:lumMod val="75000"/>
                  </a:schemeClr>
                </a:solidFill>
              </a:rPr>
              <a:t>Jyenger</a:t>
            </a:r>
            <a:endParaRPr lang="en-US" sz="2401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en-US" sz="2001" dirty="0">
                <a:solidFill>
                  <a:schemeClr val="accent1">
                    <a:lumMod val="50000"/>
                  </a:schemeClr>
                </a:solidFill>
              </a:rPr>
              <a:t>A conservative investor seeking to invest $500K in stocks , prioritizing low risk. His goal is to double his capital within a 5-year timeframe.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4DBB4-8124-AE8D-69BA-048B33A87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478" y="3386938"/>
            <a:ext cx="1440375" cy="1440375"/>
          </a:xfrm>
          <a:prstGeom prst="rect">
            <a:avLst/>
          </a:prstGeom>
        </p:spPr>
      </p:pic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49085E46-654A-4459-7EAB-A137F53B7BE5}"/>
              </a:ext>
            </a:extLst>
          </p:cNvPr>
          <p:cNvSpPr txBox="1">
            <a:spLocks/>
          </p:cNvSpPr>
          <p:nvPr/>
        </p:nvSpPr>
        <p:spPr>
          <a:xfrm>
            <a:off x="6528161" y="4827313"/>
            <a:ext cx="4827009" cy="1626023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n-US" sz="2401" b="1" dirty="0">
                <a:solidFill>
                  <a:schemeClr val="accent1">
                    <a:lumMod val="75000"/>
                  </a:schemeClr>
                </a:solidFill>
              </a:rPr>
              <a:t>Mr. Peter </a:t>
            </a:r>
            <a:r>
              <a:rPr lang="en-US" sz="2401" b="1" dirty="0" err="1">
                <a:solidFill>
                  <a:schemeClr val="accent1">
                    <a:lumMod val="75000"/>
                  </a:schemeClr>
                </a:solidFill>
              </a:rPr>
              <a:t>Jyenger</a:t>
            </a:r>
            <a:endParaRPr lang="en-US" sz="2401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en-US" sz="2001" dirty="0">
                <a:solidFill>
                  <a:schemeClr val="accent1">
                    <a:lumMod val="50000"/>
                  </a:schemeClr>
                </a:solidFill>
              </a:rPr>
              <a:t>A high-risk investor looking to invest $1 million in equities, aiming for higher returns. His objective is also to double his capital within a 5-year period.</a:t>
            </a:r>
            <a:endParaRPr lang="en-US" sz="240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34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Investor Profiles</a:t>
            </a:r>
          </a:p>
        </p:txBody>
      </p:sp>
      <p:pic>
        <p:nvPicPr>
          <p:cNvPr id="9" name="Picture 8" descr="A diagram of a person and person&#10;&#10;Description automatically generated">
            <a:extLst>
              <a:ext uri="{FF2B5EF4-FFF2-40B4-BE49-F238E27FC236}">
                <a16:creationId xmlns:a16="http://schemas.microsoft.com/office/drawing/2014/main" id="{F070F0A4-DA21-1004-39EA-BD22EBEF2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10" y="1784957"/>
            <a:ext cx="9868882" cy="50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2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8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556" y="1983872"/>
            <a:ext cx="4801850" cy="4758359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24 stocks across various domains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Technology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Aviation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Financial Services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Pharmaceuticals/Healthcare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Data points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Date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Open price (start of the day)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Close price (end of the day)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High price (highest reached during the day)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Low price (lowest reached during the day)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Adjusted close price (including dividends)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Volume traded (number of stocks traded)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Duration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October 1, 2010 to September 30, 2020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87377880"/>
              </p:ext>
            </p:extLst>
          </p:nvPr>
        </p:nvGraphicFramePr>
        <p:xfrm>
          <a:off x="6438990" y="1772385"/>
          <a:ext cx="4801851" cy="5019256"/>
        </p:xfrm>
        <a:graphic>
          <a:graphicData uri="http://schemas.openxmlformats.org/drawingml/2006/table">
            <a:tbl>
              <a:tblPr firstRow="1" firstCol="1">
                <a:tableStyleId>{69CF1AB2-1976-4502-BF36-3FF5EA218861}</a:tableStyleId>
              </a:tblPr>
              <a:tblGrid>
                <a:gridCol w="1600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90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Ticker</a:t>
                      </a:r>
                    </a:p>
                  </a:txBody>
                  <a:tcPr marL="91464" marR="91464" marT="45732" marB="45732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Industry</a:t>
                      </a:r>
                    </a:p>
                  </a:txBody>
                  <a:tcPr marL="91464" marR="91464" marT="45732" marB="45732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Company Name</a:t>
                      </a:r>
                    </a:p>
                  </a:txBody>
                  <a:tcPr marL="91464" marR="91464" marT="45732" marB="45732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AAL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Aviation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American Airlines Group Inc</a:t>
                      </a: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ALGT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Aviation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Allegiant Travel Company</a:t>
                      </a: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ALK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Aviation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Alaska Air Group Inc</a:t>
                      </a: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DAL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Aviation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Delta Air Lines Inc</a:t>
                      </a: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293233670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Aviation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Hawaiian Holdings Inc</a:t>
                      </a: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3443475589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LUV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Aviation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Southwest Airlines Co</a:t>
                      </a: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3910430321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BCS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Finance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Barclays</a:t>
                      </a: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1803491857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Finance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Credit Suisse</a:t>
                      </a: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1322560100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Finance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Deutsche Bank</a:t>
                      </a: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2920465492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GS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Finance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Goldman Sachs</a:t>
                      </a: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1749312361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Finance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Morgan Stanley</a:t>
                      </a: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958663082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WFC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Finance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Wells Fargo </a:t>
                      </a: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606130832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JNJ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Healthcare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Johnson &amp; Johnson</a:t>
                      </a: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280161391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MRK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Healthcare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Merck and CO inc.</a:t>
                      </a: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3262299606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PFE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Healthcare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Pfizer </a:t>
                      </a:r>
                      <a:r>
                        <a:rPr lang="en-IN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inc</a:t>
                      </a:r>
                      <a:endParaRPr lang="en-IN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4226076044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UNH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Healthcare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United Health Group Inc</a:t>
                      </a: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4005436202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BHC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Pharmaceuticals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Bausch Health Companies </a:t>
                      </a:r>
                      <a:r>
                        <a:rPr lang="en-IN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inc</a:t>
                      </a:r>
                      <a:endParaRPr lang="en-IN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1492245405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RHHBY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Pharmaceuticals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Roche Holding AG</a:t>
                      </a: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3233509191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AAPL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Technology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Apple Inc</a:t>
                      </a: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809946643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AMZN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Technology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Amazon</a:t>
                      </a: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3490473478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FB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Technology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Facebook</a:t>
                      </a: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1687574539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GOOG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Technology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Alphabet</a:t>
                      </a: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3504762534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IBM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Technology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IBM</a:t>
                      </a: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1261275891"/>
                  </a:ext>
                </a:extLst>
              </a:tr>
              <a:tr h="198973"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MSFT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Technology</a:t>
                      </a:r>
                    </a:p>
                  </a:txBody>
                  <a:tcPr marL="38110" marR="38110" marT="38110" marB="3811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Microsoft</a:t>
                      </a:r>
                    </a:p>
                  </a:txBody>
                  <a:tcPr marL="38110" marR="38110" marT="38110" marB="38110" anchor="ctr"/>
                </a:tc>
                <a:extLst>
                  <a:ext uri="{0D108BD9-81ED-4DB2-BD59-A6C34878D82A}">
                    <a16:rowId xmlns:a16="http://schemas.microsoft.com/office/drawing/2014/main" val="3111466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3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stock market&#10;&#10;Description automatically generated">
            <a:extLst>
              <a:ext uri="{FF2B5EF4-FFF2-40B4-BE49-F238E27FC236}">
                <a16:creationId xmlns:a16="http://schemas.microsoft.com/office/drawing/2014/main" id="{1F4C2B06-90C7-A368-3AA5-A00DAB3C52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r="1"/>
          <a:stretch/>
        </p:blipFill>
        <p:spPr>
          <a:xfrm>
            <a:off x="1721428" y="2221794"/>
            <a:ext cx="9614040" cy="4636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Stocks Performance (over last 5 years)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E629AB16-3ECA-1F01-0651-EEA77E7FBC59}"/>
              </a:ext>
            </a:extLst>
          </p:cNvPr>
          <p:cNvSpPr txBox="1">
            <a:spLocks/>
          </p:cNvSpPr>
          <p:nvPr/>
        </p:nvSpPr>
        <p:spPr>
          <a:xfrm>
            <a:off x="1522810" y="1844411"/>
            <a:ext cx="9832360" cy="432461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en-US" sz="2000" dirty="0"/>
              <a:t>In the last 5 years, Amazon &amp; Google have outperformed other stocks.</a:t>
            </a:r>
          </a:p>
        </p:txBody>
      </p:sp>
    </p:spTree>
    <p:extLst>
      <p:ext uri="{BB962C8B-B14F-4D97-AF65-F5344CB8AC3E}">
        <p14:creationId xmlns:p14="http://schemas.microsoft.com/office/powerpoint/2010/main" val="9094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DCA9674-AF5F-083A-2C10-37D151C138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/>
          <a:stretch/>
        </p:blipFill>
        <p:spPr>
          <a:xfrm>
            <a:off x="2063552" y="2550135"/>
            <a:ext cx="8928992" cy="43078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Stocks Performance (normalized data) - I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E629AB16-3ECA-1F01-0651-EEA77E7FBC59}"/>
              </a:ext>
            </a:extLst>
          </p:cNvPr>
          <p:cNvSpPr txBox="1">
            <a:spLocks/>
          </p:cNvSpPr>
          <p:nvPr/>
        </p:nvSpPr>
        <p:spPr>
          <a:xfrm>
            <a:off x="1522810" y="1844411"/>
            <a:ext cx="9832360" cy="705724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en-US" sz="2000" dirty="0"/>
              <a:t>With normalized data, Apple, Amazon, Facebook, Johnson &amp; Johnson, Microsoft, Roche Holding AG and United Health Group Inc have shown above 80% performance.</a:t>
            </a:r>
          </a:p>
        </p:txBody>
      </p:sp>
    </p:spTree>
    <p:extLst>
      <p:ext uri="{BB962C8B-B14F-4D97-AF65-F5344CB8AC3E}">
        <p14:creationId xmlns:p14="http://schemas.microsoft.com/office/powerpoint/2010/main" val="112394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FB0B2F5-7B6E-A34C-988D-5E4B827B6683}">
  <we:reference id="wa104381411" version="2.4.5.0" store="en-GB" storeType="OMEX"/>
  <we:alternateReferences>
    <we:reference id="WA104381411" version="2.4.5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16x9</Template>
  <TotalTime>657</TotalTime>
  <Words>1672</Words>
  <Application>Microsoft Macintosh PowerPoint</Application>
  <PresentationFormat>Widescreen</PresentationFormat>
  <Paragraphs>442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Cambria</vt:lpstr>
      <vt:lpstr>Currency Symbols 16x9</vt:lpstr>
      <vt:lpstr>Finance &amp; Risk Analytics</vt:lpstr>
      <vt:lpstr>Agenda</vt:lpstr>
      <vt:lpstr>Introduction</vt:lpstr>
      <vt:lpstr>Objective</vt:lpstr>
      <vt:lpstr>Investor Profiles</vt:lpstr>
      <vt:lpstr>Overview</vt:lpstr>
      <vt:lpstr>Stocks Data</vt:lpstr>
      <vt:lpstr>Stocks Performance (over last 5 years)</vt:lpstr>
      <vt:lpstr>Stocks Performance (normalized data) - I</vt:lpstr>
      <vt:lpstr>Stocks Performance (normalized data) - II</vt:lpstr>
      <vt:lpstr>Stocks Performance (normalized data) - III</vt:lpstr>
      <vt:lpstr>Sector-wise Analysis</vt:lpstr>
      <vt:lpstr>Aviation</vt:lpstr>
      <vt:lpstr>Finance</vt:lpstr>
      <vt:lpstr>Pharmaceuticals / Healthcare</vt:lpstr>
      <vt:lpstr>Technology</vt:lpstr>
      <vt:lpstr>Key Findings</vt:lpstr>
      <vt:lpstr>Annual Returns</vt:lpstr>
      <vt:lpstr>Annualized Risk &amp; Returns</vt:lpstr>
      <vt:lpstr>Portfolio Analysis</vt:lpstr>
      <vt:lpstr>Patrick Jyengar’s Portfolio</vt:lpstr>
      <vt:lpstr>Peter Jyengar’s Portfolio</vt:lpstr>
      <vt:lpstr>Methodology</vt:lpstr>
      <vt:lpstr>Methodology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Kamal Thampi</dc:creator>
  <cp:lastModifiedBy>Kamal Thampi</cp:lastModifiedBy>
  <cp:revision>8</cp:revision>
  <dcterms:created xsi:type="dcterms:W3CDTF">2024-06-09T08:32:52Z</dcterms:created>
  <dcterms:modified xsi:type="dcterms:W3CDTF">2024-06-10T17:05:10Z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